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diagrams/data7.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2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diagrams/drawing5.xml" ContentType="application/vnd.ms-office.drawingml.diagramDrawing+xml"/>
  <Override PartName="/ppt/diagrams/layout7.xml" ContentType="application/vnd.openxmlformats-officedocument.drawingml.diagramLayout+xml"/>
  <Override PartName="/ppt/theme/theme1.xml" ContentType="application/vnd.openxmlformats-officedocument.theme+xml"/>
  <Override PartName="/ppt/diagrams/quickStyle7.xml" ContentType="application/vnd.openxmlformats-officedocument.drawingml.diagramStyl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colors7.xml" ContentType="application/vnd.openxmlformats-officedocument.drawingml.diagramColors+xml"/>
  <Override PartName="/ppt/diagrams/drawing7.xml" ContentType="application/vnd.ms-office.drawingml.diagramDrawing+xml"/>
  <Override PartName="/ppt/diagrams/layout5.xml" ContentType="application/vnd.openxmlformats-officedocument.drawingml.diagramLayout+xml"/>
  <Override PartName="/ppt/diagrams/drawing2.xml" ContentType="application/vnd.ms-office.drawingml.diagramDrawing+xml"/>
  <Override PartName="/ppt/diagrams/quickStyle5.xml" ContentType="application/vnd.openxmlformats-officedocument.drawingml.diagramStyle+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colors5.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94" r:id="rId3"/>
    <p:sldId id="290" r:id="rId4"/>
    <p:sldId id="258" r:id="rId5"/>
    <p:sldId id="324" r:id="rId6"/>
    <p:sldId id="270" r:id="rId7"/>
    <p:sldId id="319" r:id="rId8"/>
    <p:sldId id="321" r:id="rId9"/>
    <p:sldId id="318" r:id="rId10"/>
    <p:sldId id="320" r:id="rId11"/>
    <p:sldId id="263" r:id="rId12"/>
    <p:sldId id="296" r:id="rId13"/>
    <p:sldId id="322" r:id="rId14"/>
    <p:sldId id="273" r:id="rId15"/>
    <p:sldId id="267" r:id="rId16"/>
    <p:sldId id="302" r:id="rId17"/>
    <p:sldId id="310" r:id="rId18"/>
    <p:sldId id="311" r:id="rId19"/>
    <p:sldId id="313" r:id="rId20"/>
    <p:sldId id="314" r:id="rId21"/>
    <p:sldId id="315" r:id="rId22"/>
    <p:sldId id="312" r:id="rId23"/>
    <p:sldId id="307" r:id="rId24"/>
    <p:sldId id="325" r:id="rId25"/>
    <p:sldId id="327" r:id="rId26"/>
    <p:sldId id="326" r:id="rId27"/>
    <p:sldId id="328" r:id="rId28"/>
    <p:sldId id="329" r:id="rId29"/>
    <p:sldId id="330" r:id="rId30"/>
    <p:sldId id="331" r:id="rId31"/>
    <p:sldId id="317" r:id="rId32"/>
    <p:sldId id="25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74"/>
    <p:restoredTop sz="66950"/>
  </p:normalViewPr>
  <p:slideViewPr>
    <p:cSldViewPr snapToGrid="0">
      <p:cViewPr varScale="1">
        <p:scale>
          <a:sx n="65" d="100"/>
          <a:sy n="65" d="100"/>
        </p:scale>
        <p:origin x="157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sers\kautzfam\Library\CloudStorage\Box-Box\Carson\Teacher%20Pilot%20Trial\Analysis\Tabl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kautzfam\Library\CloudStorage\Box-Box\Carson\Teacher%20Pilot%20Trial\Analysis\Tabl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'BS Charts for Talk'!$B$14</c:f>
              <c:strCache>
                <c:ptCount val="1"/>
                <c:pt idx="0">
                  <c:v>Group 1</c:v>
                </c:pt>
              </c:strCache>
            </c:strRef>
          </c:tx>
          <c:spPr>
            <a:ln w="28575" cap="rnd">
              <a:solidFill>
                <a:schemeClr val="accent1"/>
              </a:solidFill>
              <a:round/>
            </a:ln>
            <a:effectLst/>
          </c:spPr>
          <c:marker>
            <c:symbol val="none"/>
          </c:marker>
          <c:cat>
            <c:strRef>
              <c:f>'BS Charts for Talk'!$A$15:$A$16</c:f>
              <c:strCache>
                <c:ptCount val="2"/>
                <c:pt idx="0">
                  <c:v>Baseline</c:v>
                </c:pt>
                <c:pt idx="1">
                  <c:v>6 weeks</c:v>
                </c:pt>
              </c:strCache>
            </c:strRef>
          </c:cat>
          <c:val>
            <c:numRef>
              <c:f>'BS Charts for Talk'!$B$15:$B$16</c:f>
              <c:numCache>
                <c:formatCode>General</c:formatCode>
                <c:ptCount val="2"/>
                <c:pt idx="0">
                  <c:v>47.235300000000002</c:v>
                </c:pt>
                <c:pt idx="1">
                  <c:v>49.615400000000001</c:v>
                </c:pt>
              </c:numCache>
            </c:numRef>
          </c:val>
          <c:smooth val="0"/>
          <c:extLst>
            <c:ext xmlns:c16="http://schemas.microsoft.com/office/drawing/2014/chart" uri="{C3380CC4-5D6E-409C-BE32-E72D297353CC}">
              <c16:uniqueId val="{00000000-2AF2-7347-A288-CE37342A17C9}"/>
            </c:ext>
          </c:extLst>
        </c:ser>
        <c:ser>
          <c:idx val="1"/>
          <c:order val="1"/>
          <c:tx>
            <c:strRef>
              <c:f>'BS Charts for Talk'!$C$14</c:f>
              <c:strCache>
                <c:ptCount val="1"/>
                <c:pt idx="0">
                  <c:v>Group 2</c:v>
                </c:pt>
              </c:strCache>
            </c:strRef>
          </c:tx>
          <c:spPr>
            <a:ln w="28575" cap="rnd">
              <a:solidFill>
                <a:schemeClr val="accent2"/>
              </a:solidFill>
              <a:round/>
            </a:ln>
            <a:effectLst/>
          </c:spPr>
          <c:marker>
            <c:symbol val="none"/>
          </c:marker>
          <c:cat>
            <c:strRef>
              <c:f>'BS Charts for Talk'!$A$15:$A$16</c:f>
              <c:strCache>
                <c:ptCount val="2"/>
                <c:pt idx="0">
                  <c:v>Baseline</c:v>
                </c:pt>
                <c:pt idx="1">
                  <c:v>6 weeks</c:v>
                </c:pt>
              </c:strCache>
            </c:strRef>
          </c:cat>
          <c:val>
            <c:numRef>
              <c:f>'BS Charts for Talk'!$C$15:$C$16</c:f>
              <c:numCache>
                <c:formatCode>General</c:formatCode>
                <c:ptCount val="2"/>
                <c:pt idx="0">
                  <c:v>48.785699999999999</c:v>
                </c:pt>
                <c:pt idx="1">
                  <c:v>44.798099999999998</c:v>
                </c:pt>
              </c:numCache>
            </c:numRef>
          </c:val>
          <c:smooth val="0"/>
          <c:extLst>
            <c:ext xmlns:c16="http://schemas.microsoft.com/office/drawing/2014/chart" uri="{C3380CC4-5D6E-409C-BE32-E72D297353CC}">
              <c16:uniqueId val="{00000001-2AF2-7347-A288-CE37342A17C9}"/>
            </c:ext>
          </c:extLst>
        </c:ser>
        <c:dLbls>
          <c:showLegendKey val="0"/>
          <c:showVal val="0"/>
          <c:showCatName val="0"/>
          <c:showSerName val="0"/>
          <c:showPercent val="0"/>
          <c:showBubbleSize val="0"/>
        </c:dLbls>
        <c:smooth val="0"/>
        <c:axId val="2054083679"/>
        <c:axId val="2054075615"/>
      </c:lineChart>
      <c:catAx>
        <c:axId val="2054083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4075615"/>
        <c:crosses val="autoZero"/>
        <c:auto val="1"/>
        <c:lblAlgn val="ctr"/>
        <c:lblOffset val="100"/>
        <c:noMultiLvlLbl val="0"/>
      </c:catAx>
      <c:valAx>
        <c:axId val="20540756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40836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'BS Charts for Talk'!$B$18</c:f>
              <c:strCache>
                <c:ptCount val="1"/>
                <c:pt idx="0">
                  <c:v>Group 1</c:v>
                </c:pt>
              </c:strCache>
            </c:strRef>
          </c:tx>
          <c:spPr>
            <a:ln w="28575" cap="rnd">
              <a:solidFill>
                <a:schemeClr val="accent1"/>
              </a:solidFill>
              <a:round/>
            </a:ln>
            <a:effectLst/>
          </c:spPr>
          <c:marker>
            <c:symbol val="none"/>
          </c:marker>
          <c:cat>
            <c:strRef>
              <c:f>'BS Charts for Talk'!$A$19:$A$20</c:f>
              <c:strCache>
                <c:ptCount val="2"/>
                <c:pt idx="0">
                  <c:v>Baseline</c:v>
                </c:pt>
                <c:pt idx="1">
                  <c:v>6 weeks</c:v>
                </c:pt>
              </c:strCache>
            </c:strRef>
          </c:cat>
          <c:val>
            <c:numRef>
              <c:f>'BS Charts for Talk'!$B$19:$B$20</c:f>
              <c:numCache>
                <c:formatCode>General</c:formatCode>
                <c:ptCount val="2"/>
                <c:pt idx="0">
                  <c:v>12.5</c:v>
                </c:pt>
                <c:pt idx="1">
                  <c:v>11.538500000000001</c:v>
                </c:pt>
              </c:numCache>
            </c:numRef>
          </c:val>
          <c:smooth val="0"/>
          <c:extLst>
            <c:ext xmlns:c16="http://schemas.microsoft.com/office/drawing/2014/chart" uri="{C3380CC4-5D6E-409C-BE32-E72D297353CC}">
              <c16:uniqueId val="{00000000-BC80-CE4E-83D3-091774470874}"/>
            </c:ext>
          </c:extLst>
        </c:ser>
        <c:ser>
          <c:idx val="1"/>
          <c:order val="1"/>
          <c:tx>
            <c:strRef>
              <c:f>'BS Charts for Talk'!$C$18</c:f>
              <c:strCache>
                <c:ptCount val="1"/>
                <c:pt idx="0">
                  <c:v>Group 2</c:v>
                </c:pt>
              </c:strCache>
            </c:strRef>
          </c:tx>
          <c:spPr>
            <a:ln w="28575" cap="rnd">
              <a:solidFill>
                <a:schemeClr val="accent2"/>
              </a:solidFill>
              <a:round/>
            </a:ln>
            <a:effectLst/>
          </c:spPr>
          <c:marker>
            <c:symbol val="none"/>
          </c:marker>
          <c:cat>
            <c:strRef>
              <c:f>'BS Charts for Talk'!$A$19:$A$20</c:f>
              <c:strCache>
                <c:ptCount val="2"/>
                <c:pt idx="0">
                  <c:v>Baseline</c:v>
                </c:pt>
                <c:pt idx="1">
                  <c:v>6 weeks</c:v>
                </c:pt>
              </c:strCache>
            </c:strRef>
          </c:cat>
          <c:val>
            <c:numRef>
              <c:f>'BS Charts for Talk'!$C$19:$C$20</c:f>
              <c:numCache>
                <c:formatCode>General</c:formatCode>
                <c:ptCount val="2"/>
                <c:pt idx="0">
                  <c:v>12.5</c:v>
                </c:pt>
                <c:pt idx="1">
                  <c:v>12.9231</c:v>
                </c:pt>
              </c:numCache>
            </c:numRef>
          </c:val>
          <c:smooth val="0"/>
          <c:extLst>
            <c:ext xmlns:c16="http://schemas.microsoft.com/office/drawing/2014/chart" uri="{C3380CC4-5D6E-409C-BE32-E72D297353CC}">
              <c16:uniqueId val="{00000001-BC80-CE4E-83D3-091774470874}"/>
            </c:ext>
          </c:extLst>
        </c:ser>
        <c:dLbls>
          <c:showLegendKey val="0"/>
          <c:showVal val="0"/>
          <c:showCatName val="0"/>
          <c:showSerName val="0"/>
          <c:showPercent val="0"/>
          <c:showBubbleSize val="0"/>
        </c:dLbls>
        <c:smooth val="0"/>
        <c:axId val="2054083679"/>
        <c:axId val="2054075615"/>
      </c:lineChart>
      <c:catAx>
        <c:axId val="2054083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4075615"/>
        <c:crosses val="autoZero"/>
        <c:auto val="1"/>
        <c:lblAlgn val="ctr"/>
        <c:lblOffset val="100"/>
        <c:noMultiLvlLbl val="0"/>
      </c:catAx>
      <c:valAx>
        <c:axId val="20540756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40836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327102-8B55-074D-99E8-A754D4226CA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7A659C-CBCE-6442-AB85-7790B4A9D7DD}">
      <dgm:prSet custT="1"/>
      <dgm:spPr/>
      <dgm:t>
        <a:bodyPr/>
        <a:lstStyle/>
        <a:p>
          <a:pPr>
            <a:lnSpc>
              <a:spcPct val="100000"/>
            </a:lnSpc>
          </a:pPr>
          <a:r>
            <a:rPr lang="en-US" sz="2400"/>
            <a:t>Creativity</a:t>
          </a:r>
        </a:p>
      </dgm:t>
    </dgm:pt>
    <dgm:pt modelId="{9622F08C-7EA7-8940-8D86-F2682A4B62E9}" type="parTrans" cxnId="{6ED7D999-3CEC-3C44-9E66-9F8746005162}">
      <dgm:prSet/>
      <dgm:spPr/>
      <dgm:t>
        <a:bodyPr/>
        <a:lstStyle/>
        <a:p>
          <a:endParaRPr lang="en-US" sz="2000"/>
        </a:p>
      </dgm:t>
    </dgm:pt>
    <dgm:pt modelId="{DB59E6AE-E4E7-034B-BBC7-417159772530}" type="sibTrans" cxnId="{6ED7D999-3CEC-3C44-9E66-9F8746005162}">
      <dgm:prSet/>
      <dgm:spPr/>
      <dgm:t>
        <a:bodyPr/>
        <a:lstStyle/>
        <a:p>
          <a:endParaRPr lang="en-US" sz="2000"/>
        </a:p>
      </dgm:t>
    </dgm:pt>
    <dgm:pt modelId="{34420E72-9120-7F41-925F-EDFA32A8303A}">
      <dgm:prSet custT="1"/>
      <dgm:spPr/>
      <dgm:t>
        <a:bodyPr/>
        <a:lstStyle/>
        <a:p>
          <a:pPr>
            <a:lnSpc>
              <a:spcPct val="100000"/>
            </a:lnSpc>
          </a:pPr>
          <a:r>
            <a:rPr lang="en-US" sz="2400"/>
            <a:t>Determination</a:t>
          </a:r>
        </a:p>
      </dgm:t>
    </dgm:pt>
    <dgm:pt modelId="{961C6CFB-4360-834D-8564-EB647B4F041B}" type="parTrans" cxnId="{97416CEB-3A44-5A4F-B632-9181CE777004}">
      <dgm:prSet/>
      <dgm:spPr/>
      <dgm:t>
        <a:bodyPr/>
        <a:lstStyle/>
        <a:p>
          <a:endParaRPr lang="en-US" sz="2000"/>
        </a:p>
      </dgm:t>
    </dgm:pt>
    <dgm:pt modelId="{E981F08C-52BA-2D44-86D7-703F6D9429A0}" type="sibTrans" cxnId="{97416CEB-3A44-5A4F-B632-9181CE777004}">
      <dgm:prSet/>
      <dgm:spPr/>
      <dgm:t>
        <a:bodyPr/>
        <a:lstStyle/>
        <a:p>
          <a:endParaRPr lang="en-US" sz="2000"/>
        </a:p>
      </dgm:t>
    </dgm:pt>
    <dgm:pt modelId="{3377495F-B747-4F40-81D0-F82E8C4E51A5}">
      <dgm:prSet custT="1"/>
      <dgm:spPr/>
      <dgm:t>
        <a:bodyPr/>
        <a:lstStyle/>
        <a:p>
          <a:pPr>
            <a:lnSpc>
              <a:spcPct val="100000"/>
            </a:lnSpc>
          </a:pPr>
          <a:r>
            <a:rPr lang="en-US" sz="2400"/>
            <a:t>Hard work</a:t>
          </a:r>
        </a:p>
      </dgm:t>
    </dgm:pt>
    <dgm:pt modelId="{7F17566F-A33A-CD49-ADCC-38D64CD7CFBD}" type="parTrans" cxnId="{5449121B-A228-3C4B-87AD-7B8C6C3496F1}">
      <dgm:prSet/>
      <dgm:spPr/>
      <dgm:t>
        <a:bodyPr/>
        <a:lstStyle/>
        <a:p>
          <a:endParaRPr lang="en-US" sz="2000"/>
        </a:p>
      </dgm:t>
    </dgm:pt>
    <dgm:pt modelId="{5BBD89BA-6B09-864E-BB4E-C20F93AD2C77}" type="sibTrans" cxnId="{5449121B-A228-3C4B-87AD-7B8C6C3496F1}">
      <dgm:prSet/>
      <dgm:spPr/>
      <dgm:t>
        <a:bodyPr/>
        <a:lstStyle/>
        <a:p>
          <a:endParaRPr lang="en-US" sz="2000"/>
        </a:p>
      </dgm:t>
    </dgm:pt>
    <dgm:pt modelId="{272E8F4C-DB72-7847-98A7-AD2B3B43A05B}">
      <dgm:prSet custT="1"/>
      <dgm:spPr/>
      <dgm:t>
        <a:bodyPr/>
        <a:lstStyle/>
        <a:p>
          <a:pPr>
            <a:lnSpc>
              <a:spcPct val="100000"/>
            </a:lnSpc>
          </a:pPr>
          <a:r>
            <a:rPr lang="en-US" sz="2400" dirty="0"/>
            <a:t>Academics</a:t>
          </a:r>
        </a:p>
      </dgm:t>
    </dgm:pt>
    <dgm:pt modelId="{D5F448ED-FFDB-994B-8B67-0C2FEB38758D}" type="parTrans" cxnId="{DE137D43-5D06-5047-889C-6216B596E2AE}">
      <dgm:prSet/>
      <dgm:spPr/>
      <dgm:t>
        <a:bodyPr/>
        <a:lstStyle/>
        <a:p>
          <a:endParaRPr lang="en-US" sz="2000"/>
        </a:p>
      </dgm:t>
    </dgm:pt>
    <dgm:pt modelId="{881FB2CC-7F9F-C34C-8413-BE0ABA684752}" type="sibTrans" cxnId="{DE137D43-5D06-5047-889C-6216B596E2AE}">
      <dgm:prSet/>
      <dgm:spPr/>
      <dgm:t>
        <a:bodyPr/>
        <a:lstStyle/>
        <a:p>
          <a:endParaRPr lang="en-US" sz="2000"/>
        </a:p>
      </dgm:t>
    </dgm:pt>
    <dgm:pt modelId="{D8200229-E2A5-4236-8D6A-BA2A08493152}" type="pres">
      <dgm:prSet presAssocID="{A3327102-8B55-074D-99E8-A754D4226CA1}" presName="root" presStyleCnt="0">
        <dgm:presLayoutVars>
          <dgm:dir/>
          <dgm:resizeHandles val="exact"/>
        </dgm:presLayoutVars>
      </dgm:prSet>
      <dgm:spPr/>
    </dgm:pt>
    <dgm:pt modelId="{442137BD-A373-4CC2-9493-A4AE6C28ACA0}" type="pres">
      <dgm:prSet presAssocID="{677A659C-CBCE-6442-AB85-7790B4A9D7DD}" presName="compNode" presStyleCnt="0"/>
      <dgm:spPr/>
    </dgm:pt>
    <dgm:pt modelId="{36671071-E0DB-4C15-804C-685C75439902}" type="pres">
      <dgm:prSet presAssocID="{677A659C-CBCE-6442-AB85-7790B4A9D7D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Brainstorm"/>
        </a:ext>
      </dgm:extLst>
    </dgm:pt>
    <dgm:pt modelId="{31249C4D-B2AC-4C30-B8BF-765B10F6EBAA}" type="pres">
      <dgm:prSet presAssocID="{677A659C-CBCE-6442-AB85-7790B4A9D7DD}" presName="spaceRect" presStyleCnt="0"/>
      <dgm:spPr/>
    </dgm:pt>
    <dgm:pt modelId="{EA2B738A-9317-4C51-930B-A6041F221BC2}" type="pres">
      <dgm:prSet presAssocID="{677A659C-CBCE-6442-AB85-7790B4A9D7DD}" presName="textRect" presStyleLbl="revTx" presStyleIdx="0" presStyleCnt="4">
        <dgm:presLayoutVars>
          <dgm:chMax val="1"/>
          <dgm:chPref val="1"/>
        </dgm:presLayoutVars>
      </dgm:prSet>
      <dgm:spPr/>
    </dgm:pt>
    <dgm:pt modelId="{A7736B58-7975-40BC-8301-A5BA0556A2A8}" type="pres">
      <dgm:prSet presAssocID="{DB59E6AE-E4E7-034B-BBC7-417159772530}" presName="sibTrans" presStyleCnt="0"/>
      <dgm:spPr/>
    </dgm:pt>
    <dgm:pt modelId="{478D44D7-FFB2-44C8-9DF5-E3545BF6FC8A}" type="pres">
      <dgm:prSet presAssocID="{34420E72-9120-7F41-925F-EDFA32A8303A}" presName="compNode" presStyleCnt="0"/>
      <dgm:spPr/>
    </dgm:pt>
    <dgm:pt modelId="{2C2258DE-3284-44F2-9AF1-F830A51968C1}" type="pres">
      <dgm:prSet presAssocID="{34420E72-9120-7F41-925F-EDFA32A8303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57D9D3C7-91B8-4CF4-B990-47A51E8B8963}" type="pres">
      <dgm:prSet presAssocID="{34420E72-9120-7F41-925F-EDFA32A8303A}" presName="spaceRect" presStyleCnt="0"/>
      <dgm:spPr/>
    </dgm:pt>
    <dgm:pt modelId="{2EACF19B-D867-4FC9-8712-780A528105D5}" type="pres">
      <dgm:prSet presAssocID="{34420E72-9120-7F41-925F-EDFA32A8303A}" presName="textRect" presStyleLbl="revTx" presStyleIdx="1" presStyleCnt="4">
        <dgm:presLayoutVars>
          <dgm:chMax val="1"/>
          <dgm:chPref val="1"/>
        </dgm:presLayoutVars>
      </dgm:prSet>
      <dgm:spPr/>
    </dgm:pt>
    <dgm:pt modelId="{1C46AC8F-A95E-4DD3-A1CA-3AC6013408C8}" type="pres">
      <dgm:prSet presAssocID="{E981F08C-52BA-2D44-86D7-703F6D9429A0}" presName="sibTrans" presStyleCnt="0"/>
      <dgm:spPr/>
    </dgm:pt>
    <dgm:pt modelId="{0CE00255-C7B8-437E-A141-658A5E7B603B}" type="pres">
      <dgm:prSet presAssocID="{3377495F-B747-4F40-81D0-F82E8C4E51A5}" presName="compNode" presStyleCnt="0"/>
      <dgm:spPr/>
    </dgm:pt>
    <dgm:pt modelId="{A5886DB9-7683-48F8-A9D2-4E3134A35662}" type="pres">
      <dgm:prSet presAssocID="{3377495F-B747-4F40-81D0-F82E8C4E51A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iefcase"/>
        </a:ext>
      </dgm:extLst>
    </dgm:pt>
    <dgm:pt modelId="{B5475B4F-A6C2-4BBB-B337-4FB574634598}" type="pres">
      <dgm:prSet presAssocID="{3377495F-B747-4F40-81D0-F82E8C4E51A5}" presName="spaceRect" presStyleCnt="0"/>
      <dgm:spPr/>
    </dgm:pt>
    <dgm:pt modelId="{EF5703BF-667F-4079-A299-B18F6DB5FE67}" type="pres">
      <dgm:prSet presAssocID="{3377495F-B747-4F40-81D0-F82E8C4E51A5}" presName="textRect" presStyleLbl="revTx" presStyleIdx="2" presStyleCnt="4">
        <dgm:presLayoutVars>
          <dgm:chMax val="1"/>
          <dgm:chPref val="1"/>
        </dgm:presLayoutVars>
      </dgm:prSet>
      <dgm:spPr/>
    </dgm:pt>
    <dgm:pt modelId="{9E16705B-8972-4235-B42D-0C85AC8D363D}" type="pres">
      <dgm:prSet presAssocID="{5BBD89BA-6B09-864E-BB4E-C20F93AD2C77}" presName="sibTrans" presStyleCnt="0"/>
      <dgm:spPr/>
    </dgm:pt>
    <dgm:pt modelId="{B82F6E67-31CC-4055-B2D6-9A984E233F91}" type="pres">
      <dgm:prSet presAssocID="{272E8F4C-DB72-7847-98A7-AD2B3B43A05B}" presName="compNode" presStyleCnt="0"/>
      <dgm:spPr/>
    </dgm:pt>
    <dgm:pt modelId="{B492F247-013F-49F5-BD5A-16DCF3C2C0F9}" type="pres">
      <dgm:prSet presAssocID="{272E8F4C-DB72-7847-98A7-AD2B3B43A05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8D65FBFA-8570-43AB-BB60-8BD3511CDD6E}" type="pres">
      <dgm:prSet presAssocID="{272E8F4C-DB72-7847-98A7-AD2B3B43A05B}" presName="spaceRect" presStyleCnt="0"/>
      <dgm:spPr/>
    </dgm:pt>
    <dgm:pt modelId="{378C3AC0-D62E-468C-BBF5-F13E34BF8EFD}" type="pres">
      <dgm:prSet presAssocID="{272E8F4C-DB72-7847-98A7-AD2B3B43A05B}" presName="textRect" presStyleLbl="revTx" presStyleIdx="3" presStyleCnt="4">
        <dgm:presLayoutVars>
          <dgm:chMax val="1"/>
          <dgm:chPref val="1"/>
        </dgm:presLayoutVars>
      </dgm:prSet>
      <dgm:spPr/>
    </dgm:pt>
  </dgm:ptLst>
  <dgm:cxnLst>
    <dgm:cxn modelId="{5449121B-A228-3C4B-87AD-7B8C6C3496F1}" srcId="{A3327102-8B55-074D-99E8-A754D4226CA1}" destId="{3377495F-B747-4F40-81D0-F82E8C4E51A5}" srcOrd="2" destOrd="0" parTransId="{7F17566F-A33A-CD49-ADCC-38D64CD7CFBD}" sibTransId="{5BBD89BA-6B09-864E-BB4E-C20F93AD2C77}"/>
    <dgm:cxn modelId="{4822F024-52DC-A44C-837A-29198EE15EF0}" type="presOf" srcId="{272E8F4C-DB72-7847-98A7-AD2B3B43A05B}" destId="{378C3AC0-D62E-468C-BBF5-F13E34BF8EFD}" srcOrd="0" destOrd="0" presId="urn:microsoft.com/office/officeart/2018/2/layout/IconLabelList"/>
    <dgm:cxn modelId="{DE137D43-5D06-5047-889C-6216B596E2AE}" srcId="{A3327102-8B55-074D-99E8-A754D4226CA1}" destId="{272E8F4C-DB72-7847-98A7-AD2B3B43A05B}" srcOrd="3" destOrd="0" parTransId="{D5F448ED-FFDB-994B-8B67-0C2FEB38758D}" sibTransId="{881FB2CC-7F9F-C34C-8413-BE0ABA684752}"/>
    <dgm:cxn modelId="{B0C8964A-816A-E84E-90C4-4652977C698B}" type="presOf" srcId="{3377495F-B747-4F40-81D0-F82E8C4E51A5}" destId="{EF5703BF-667F-4079-A299-B18F6DB5FE67}" srcOrd="0" destOrd="0" presId="urn:microsoft.com/office/officeart/2018/2/layout/IconLabelList"/>
    <dgm:cxn modelId="{8A37DB82-1FCA-DE42-9385-1FA037523B58}" type="presOf" srcId="{677A659C-CBCE-6442-AB85-7790B4A9D7DD}" destId="{EA2B738A-9317-4C51-930B-A6041F221BC2}" srcOrd="0" destOrd="0" presId="urn:microsoft.com/office/officeart/2018/2/layout/IconLabelList"/>
    <dgm:cxn modelId="{6ED7D999-3CEC-3C44-9E66-9F8746005162}" srcId="{A3327102-8B55-074D-99E8-A754D4226CA1}" destId="{677A659C-CBCE-6442-AB85-7790B4A9D7DD}" srcOrd="0" destOrd="0" parTransId="{9622F08C-7EA7-8940-8D86-F2682A4B62E9}" sibTransId="{DB59E6AE-E4E7-034B-BBC7-417159772530}"/>
    <dgm:cxn modelId="{97416CEB-3A44-5A4F-B632-9181CE777004}" srcId="{A3327102-8B55-074D-99E8-A754D4226CA1}" destId="{34420E72-9120-7F41-925F-EDFA32A8303A}" srcOrd="1" destOrd="0" parTransId="{961C6CFB-4360-834D-8564-EB647B4F041B}" sibTransId="{E981F08C-52BA-2D44-86D7-703F6D9429A0}"/>
    <dgm:cxn modelId="{E83873FA-91B2-8D46-8E2E-974440D658BA}" type="presOf" srcId="{A3327102-8B55-074D-99E8-A754D4226CA1}" destId="{D8200229-E2A5-4236-8D6A-BA2A08493152}" srcOrd="0" destOrd="0" presId="urn:microsoft.com/office/officeart/2018/2/layout/IconLabelList"/>
    <dgm:cxn modelId="{6E8E27FC-7FD9-F547-A31E-7F30274341F3}" type="presOf" srcId="{34420E72-9120-7F41-925F-EDFA32A8303A}" destId="{2EACF19B-D867-4FC9-8712-780A528105D5}" srcOrd="0" destOrd="0" presId="urn:microsoft.com/office/officeart/2018/2/layout/IconLabelList"/>
    <dgm:cxn modelId="{25E99248-E068-DD4C-AD6F-3876A7721BBE}" type="presParOf" srcId="{D8200229-E2A5-4236-8D6A-BA2A08493152}" destId="{442137BD-A373-4CC2-9493-A4AE6C28ACA0}" srcOrd="0" destOrd="0" presId="urn:microsoft.com/office/officeart/2018/2/layout/IconLabelList"/>
    <dgm:cxn modelId="{DB42B464-5809-1946-B78F-531E39249569}" type="presParOf" srcId="{442137BD-A373-4CC2-9493-A4AE6C28ACA0}" destId="{36671071-E0DB-4C15-804C-685C75439902}" srcOrd="0" destOrd="0" presId="urn:microsoft.com/office/officeart/2018/2/layout/IconLabelList"/>
    <dgm:cxn modelId="{E454631D-2C79-EE48-8332-7518D1DFF576}" type="presParOf" srcId="{442137BD-A373-4CC2-9493-A4AE6C28ACA0}" destId="{31249C4D-B2AC-4C30-B8BF-765B10F6EBAA}" srcOrd="1" destOrd="0" presId="urn:microsoft.com/office/officeart/2018/2/layout/IconLabelList"/>
    <dgm:cxn modelId="{C7A78BF7-3F6D-634D-9FCF-75E5DB6034AA}" type="presParOf" srcId="{442137BD-A373-4CC2-9493-A4AE6C28ACA0}" destId="{EA2B738A-9317-4C51-930B-A6041F221BC2}" srcOrd="2" destOrd="0" presId="urn:microsoft.com/office/officeart/2018/2/layout/IconLabelList"/>
    <dgm:cxn modelId="{B5C125F3-689D-714A-A44B-F363502B6C2B}" type="presParOf" srcId="{D8200229-E2A5-4236-8D6A-BA2A08493152}" destId="{A7736B58-7975-40BC-8301-A5BA0556A2A8}" srcOrd="1" destOrd="0" presId="urn:microsoft.com/office/officeart/2018/2/layout/IconLabelList"/>
    <dgm:cxn modelId="{AF392763-113A-FD4E-80C9-92BB0634A030}" type="presParOf" srcId="{D8200229-E2A5-4236-8D6A-BA2A08493152}" destId="{478D44D7-FFB2-44C8-9DF5-E3545BF6FC8A}" srcOrd="2" destOrd="0" presId="urn:microsoft.com/office/officeart/2018/2/layout/IconLabelList"/>
    <dgm:cxn modelId="{8296A575-8681-7A4F-A5CF-1EEF1B36A974}" type="presParOf" srcId="{478D44D7-FFB2-44C8-9DF5-E3545BF6FC8A}" destId="{2C2258DE-3284-44F2-9AF1-F830A51968C1}" srcOrd="0" destOrd="0" presId="urn:microsoft.com/office/officeart/2018/2/layout/IconLabelList"/>
    <dgm:cxn modelId="{330666CE-B738-FB4B-A2EF-58DD6B9D2CEC}" type="presParOf" srcId="{478D44D7-FFB2-44C8-9DF5-E3545BF6FC8A}" destId="{57D9D3C7-91B8-4CF4-B990-47A51E8B8963}" srcOrd="1" destOrd="0" presId="urn:microsoft.com/office/officeart/2018/2/layout/IconLabelList"/>
    <dgm:cxn modelId="{6DBC5065-E5C5-374E-8220-6DA888CFE151}" type="presParOf" srcId="{478D44D7-FFB2-44C8-9DF5-E3545BF6FC8A}" destId="{2EACF19B-D867-4FC9-8712-780A528105D5}" srcOrd="2" destOrd="0" presId="urn:microsoft.com/office/officeart/2018/2/layout/IconLabelList"/>
    <dgm:cxn modelId="{1B13B589-ACBE-6A4A-9961-583F19F317B6}" type="presParOf" srcId="{D8200229-E2A5-4236-8D6A-BA2A08493152}" destId="{1C46AC8F-A95E-4DD3-A1CA-3AC6013408C8}" srcOrd="3" destOrd="0" presId="urn:microsoft.com/office/officeart/2018/2/layout/IconLabelList"/>
    <dgm:cxn modelId="{685AB8FA-6FA5-5542-80B7-910969C7620F}" type="presParOf" srcId="{D8200229-E2A5-4236-8D6A-BA2A08493152}" destId="{0CE00255-C7B8-437E-A141-658A5E7B603B}" srcOrd="4" destOrd="0" presId="urn:microsoft.com/office/officeart/2018/2/layout/IconLabelList"/>
    <dgm:cxn modelId="{145E79CB-B023-7940-879C-2E92C4F087B4}" type="presParOf" srcId="{0CE00255-C7B8-437E-A141-658A5E7B603B}" destId="{A5886DB9-7683-48F8-A9D2-4E3134A35662}" srcOrd="0" destOrd="0" presId="urn:microsoft.com/office/officeart/2018/2/layout/IconLabelList"/>
    <dgm:cxn modelId="{359E82C1-CB59-5A49-9713-EBBCA4CB58F4}" type="presParOf" srcId="{0CE00255-C7B8-437E-A141-658A5E7B603B}" destId="{B5475B4F-A6C2-4BBB-B337-4FB574634598}" srcOrd="1" destOrd="0" presId="urn:microsoft.com/office/officeart/2018/2/layout/IconLabelList"/>
    <dgm:cxn modelId="{66E0A076-2308-1E4E-8489-1EB27181370B}" type="presParOf" srcId="{0CE00255-C7B8-437E-A141-658A5E7B603B}" destId="{EF5703BF-667F-4079-A299-B18F6DB5FE67}" srcOrd="2" destOrd="0" presId="urn:microsoft.com/office/officeart/2018/2/layout/IconLabelList"/>
    <dgm:cxn modelId="{C9B588FC-4B24-5D41-AB12-283239A4EE92}" type="presParOf" srcId="{D8200229-E2A5-4236-8D6A-BA2A08493152}" destId="{9E16705B-8972-4235-B42D-0C85AC8D363D}" srcOrd="5" destOrd="0" presId="urn:microsoft.com/office/officeart/2018/2/layout/IconLabelList"/>
    <dgm:cxn modelId="{1CC1A593-93E5-B948-B905-1D1C74342AEA}" type="presParOf" srcId="{D8200229-E2A5-4236-8D6A-BA2A08493152}" destId="{B82F6E67-31CC-4055-B2D6-9A984E233F91}" srcOrd="6" destOrd="0" presId="urn:microsoft.com/office/officeart/2018/2/layout/IconLabelList"/>
    <dgm:cxn modelId="{41AE5F31-92E6-2346-BA9A-26C0551EA325}" type="presParOf" srcId="{B82F6E67-31CC-4055-B2D6-9A984E233F91}" destId="{B492F247-013F-49F5-BD5A-16DCF3C2C0F9}" srcOrd="0" destOrd="0" presId="urn:microsoft.com/office/officeart/2018/2/layout/IconLabelList"/>
    <dgm:cxn modelId="{18730D1A-DB4B-BA4D-930D-3D09CBBC5190}" type="presParOf" srcId="{B82F6E67-31CC-4055-B2D6-9A984E233F91}" destId="{8D65FBFA-8570-43AB-BB60-8BD3511CDD6E}" srcOrd="1" destOrd="0" presId="urn:microsoft.com/office/officeart/2018/2/layout/IconLabelList"/>
    <dgm:cxn modelId="{4B9FEA52-A6E6-E842-A1CC-2D7E062FE442}" type="presParOf" srcId="{B82F6E67-31CC-4055-B2D6-9A984E233F91}" destId="{378C3AC0-D62E-468C-BBF5-F13E34BF8EF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7EB890-5183-7B46-A7A5-41339ED79E3A}"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0375DB4F-730C-0E40-9D08-98C99F6CA1C8}">
      <dgm:prSet phldrT="[Text]"/>
      <dgm:spPr/>
      <dgm:t>
        <a:bodyPr/>
        <a:lstStyle/>
        <a:p>
          <a:r>
            <a:rPr lang="en-US" dirty="0"/>
            <a:t>1. Does it </a:t>
          </a:r>
          <a:r>
            <a:rPr lang="en-US" b="1" dirty="0"/>
            <a:t>work</a:t>
          </a:r>
          <a:r>
            <a:rPr lang="en-US" dirty="0"/>
            <a:t>?</a:t>
          </a:r>
        </a:p>
      </dgm:t>
    </dgm:pt>
    <dgm:pt modelId="{C2E1ADE1-D5FB-334E-9BEF-A0E5D1630465}" type="parTrans" cxnId="{74CC4AE2-D48D-3549-94A5-9C0D92FAF0A2}">
      <dgm:prSet/>
      <dgm:spPr/>
      <dgm:t>
        <a:bodyPr/>
        <a:lstStyle/>
        <a:p>
          <a:endParaRPr lang="en-US"/>
        </a:p>
      </dgm:t>
    </dgm:pt>
    <dgm:pt modelId="{55E183AC-FFBE-DA45-946D-F4207EA33C61}" type="sibTrans" cxnId="{74CC4AE2-D48D-3549-94A5-9C0D92FAF0A2}">
      <dgm:prSet/>
      <dgm:spPr/>
      <dgm:t>
        <a:bodyPr/>
        <a:lstStyle/>
        <a:p>
          <a:endParaRPr lang="en-US"/>
        </a:p>
      </dgm:t>
    </dgm:pt>
    <dgm:pt modelId="{8986A5B0-B3C3-E84A-9688-693881118D08}">
      <dgm:prSet phldrT="[Text]"/>
      <dgm:spPr/>
      <dgm:t>
        <a:bodyPr/>
        <a:lstStyle/>
        <a:p>
          <a:r>
            <a:rPr lang="en-US" dirty="0"/>
            <a:t>2. Does it </a:t>
          </a:r>
          <a:r>
            <a:rPr lang="en-US" b="1" dirty="0"/>
            <a:t>create  change?</a:t>
          </a:r>
          <a:r>
            <a:rPr lang="en-US" dirty="0"/>
            <a:t> </a:t>
          </a:r>
        </a:p>
      </dgm:t>
    </dgm:pt>
    <dgm:pt modelId="{8CB67DE5-DE84-CC49-A7AE-A37CA968EA68}" type="parTrans" cxnId="{FA051E4E-97F2-DA41-BFC5-2E16AE8F20FF}">
      <dgm:prSet/>
      <dgm:spPr/>
      <dgm:t>
        <a:bodyPr/>
        <a:lstStyle/>
        <a:p>
          <a:endParaRPr lang="en-US"/>
        </a:p>
      </dgm:t>
    </dgm:pt>
    <dgm:pt modelId="{A3F42314-E267-134C-8512-3DAD3293AAD1}" type="sibTrans" cxnId="{FA051E4E-97F2-DA41-BFC5-2E16AE8F20FF}">
      <dgm:prSet/>
      <dgm:spPr/>
      <dgm:t>
        <a:bodyPr/>
        <a:lstStyle/>
        <a:p>
          <a:endParaRPr lang="en-US"/>
        </a:p>
      </dgm:t>
    </dgm:pt>
    <dgm:pt modelId="{4BC44010-5F39-BE43-A5A3-1EF60F772546}" type="pres">
      <dgm:prSet presAssocID="{267EB890-5183-7B46-A7A5-41339ED79E3A}" presName="diagram" presStyleCnt="0">
        <dgm:presLayoutVars>
          <dgm:dir/>
          <dgm:resizeHandles val="exact"/>
        </dgm:presLayoutVars>
      </dgm:prSet>
      <dgm:spPr/>
    </dgm:pt>
    <dgm:pt modelId="{05349484-23AA-E84A-87D6-3B4B50AA96D9}" type="pres">
      <dgm:prSet presAssocID="{0375DB4F-730C-0E40-9D08-98C99F6CA1C8}" presName="node" presStyleLbl="node1" presStyleIdx="0" presStyleCnt="2" custScaleX="177083">
        <dgm:presLayoutVars>
          <dgm:bulletEnabled val="1"/>
        </dgm:presLayoutVars>
      </dgm:prSet>
      <dgm:spPr/>
    </dgm:pt>
    <dgm:pt modelId="{B9E9A64C-8817-5C40-B095-79A6AB81D744}" type="pres">
      <dgm:prSet presAssocID="{55E183AC-FFBE-DA45-946D-F4207EA33C61}" presName="sibTrans" presStyleCnt="0"/>
      <dgm:spPr/>
    </dgm:pt>
    <dgm:pt modelId="{7E09F8DF-4D22-BE41-9B2A-20E0E7FF27A6}" type="pres">
      <dgm:prSet presAssocID="{8986A5B0-B3C3-E84A-9688-693881118D08}" presName="node" presStyleLbl="node1" presStyleIdx="1" presStyleCnt="2" custScaleX="177083">
        <dgm:presLayoutVars>
          <dgm:bulletEnabled val="1"/>
        </dgm:presLayoutVars>
      </dgm:prSet>
      <dgm:spPr/>
    </dgm:pt>
  </dgm:ptLst>
  <dgm:cxnLst>
    <dgm:cxn modelId="{FA051E4E-97F2-DA41-BFC5-2E16AE8F20FF}" srcId="{267EB890-5183-7B46-A7A5-41339ED79E3A}" destId="{8986A5B0-B3C3-E84A-9688-693881118D08}" srcOrd="1" destOrd="0" parTransId="{8CB67DE5-DE84-CC49-A7AE-A37CA968EA68}" sibTransId="{A3F42314-E267-134C-8512-3DAD3293AAD1}"/>
    <dgm:cxn modelId="{8E67AC7A-C30A-9243-B1BC-F066EB457B1B}" type="presOf" srcId="{267EB890-5183-7B46-A7A5-41339ED79E3A}" destId="{4BC44010-5F39-BE43-A5A3-1EF60F772546}" srcOrd="0" destOrd="0" presId="urn:microsoft.com/office/officeart/2005/8/layout/default"/>
    <dgm:cxn modelId="{2EDB5293-0259-5F45-97DE-73006AF8D8CF}" type="presOf" srcId="{0375DB4F-730C-0E40-9D08-98C99F6CA1C8}" destId="{05349484-23AA-E84A-87D6-3B4B50AA96D9}" srcOrd="0" destOrd="0" presId="urn:microsoft.com/office/officeart/2005/8/layout/default"/>
    <dgm:cxn modelId="{8E5DD2C9-AB00-F146-A9CD-A7CA762696FF}" type="presOf" srcId="{8986A5B0-B3C3-E84A-9688-693881118D08}" destId="{7E09F8DF-4D22-BE41-9B2A-20E0E7FF27A6}" srcOrd="0" destOrd="0" presId="urn:microsoft.com/office/officeart/2005/8/layout/default"/>
    <dgm:cxn modelId="{74CC4AE2-D48D-3549-94A5-9C0D92FAF0A2}" srcId="{267EB890-5183-7B46-A7A5-41339ED79E3A}" destId="{0375DB4F-730C-0E40-9D08-98C99F6CA1C8}" srcOrd="0" destOrd="0" parTransId="{C2E1ADE1-D5FB-334E-9BEF-A0E5D1630465}" sibTransId="{55E183AC-FFBE-DA45-946D-F4207EA33C61}"/>
    <dgm:cxn modelId="{95F814B4-6392-8F4B-9579-0074572AEC37}" type="presParOf" srcId="{4BC44010-5F39-BE43-A5A3-1EF60F772546}" destId="{05349484-23AA-E84A-87D6-3B4B50AA96D9}" srcOrd="0" destOrd="0" presId="urn:microsoft.com/office/officeart/2005/8/layout/default"/>
    <dgm:cxn modelId="{1122CC19-40F1-4A44-856A-1067ADFF90AA}" type="presParOf" srcId="{4BC44010-5F39-BE43-A5A3-1EF60F772546}" destId="{B9E9A64C-8817-5C40-B095-79A6AB81D744}" srcOrd="1" destOrd="0" presId="urn:microsoft.com/office/officeart/2005/8/layout/default"/>
    <dgm:cxn modelId="{8F29D1D2-D1B2-1848-AF29-05F6D3F500B1}" type="presParOf" srcId="{4BC44010-5F39-BE43-A5A3-1EF60F772546}" destId="{7E09F8DF-4D22-BE41-9B2A-20E0E7FF27A6}"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CA3C84-2009-1647-90D3-700000F9B9E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731DB8B-9FCD-1144-AD5C-E02289442AEE}">
      <dgm:prSet/>
      <dgm:spPr/>
      <dgm:t>
        <a:bodyPr/>
        <a:lstStyle/>
        <a:p>
          <a:r>
            <a:rPr lang="en-US" dirty="0"/>
            <a:t>Technological functionality</a:t>
          </a:r>
        </a:p>
      </dgm:t>
    </dgm:pt>
    <dgm:pt modelId="{8D3506DD-7621-2A43-B53B-F6500087599E}" type="parTrans" cxnId="{5082C3E1-85F0-D740-9526-A18F4AE34DC2}">
      <dgm:prSet/>
      <dgm:spPr/>
      <dgm:t>
        <a:bodyPr/>
        <a:lstStyle/>
        <a:p>
          <a:endParaRPr lang="en-US"/>
        </a:p>
      </dgm:t>
    </dgm:pt>
    <dgm:pt modelId="{06DDC9DF-75BC-7346-8C48-10D0A0BE8917}" type="sibTrans" cxnId="{5082C3E1-85F0-D740-9526-A18F4AE34DC2}">
      <dgm:prSet/>
      <dgm:spPr/>
      <dgm:t>
        <a:bodyPr/>
        <a:lstStyle/>
        <a:p>
          <a:endParaRPr lang="en-US"/>
        </a:p>
      </dgm:t>
    </dgm:pt>
    <dgm:pt modelId="{1EFC3C39-9A2D-B148-8F5B-5944100CA40D}">
      <dgm:prSet/>
      <dgm:spPr/>
      <dgm:t>
        <a:bodyPr/>
        <a:lstStyle/>
        <a:p>
          <a:r>
            <a:rPr lang="en-US" dirty="0"/>
            <a:t>Website acceptability</a:t>
          </a:r>
        </a:p>
      </dgm:t>
    </dgm:pt>
    <dgm:pt modelId="{2AB140E8-74AC-4944-A968-B495F5416C82}" type="parTrans" cxnId="{C7BE6C41-69F1-044D-B7DB-45B8891F87C3}">
      <dgm:prSet/>
      <dgm:spPr/>
      <dgm:t>
        <a:bodyPr/>
        <a:lstStyle/>
        <a:p>
          <a:endParaRPr lang="en-US"/>
        </a:p>
      </dgm:t>
    </dgm:pt>
    <dgm:pt modelId="{CAE5232B-4A54-7E4A-9FE3-48F22B3BFDA9}" type="sibTrans" cxnId="{C7BE6C41-69F1-044D-B7DB-45B8891F87C3}">
      <dgm:prSet/>
      <dgm:spPr/>
      <dgm:t>
        <a:bodyPr/>
        <a:lstStyle/>
        <a:p>
          <a:endParaRPr lang="en-US"/>
        </a:p>
      </dgm:t>
    </dgm:pt>
    <dgm:pt modelId="{6A8FC125-F6B3-2F4B-8D5A-AA7386444579}" type="pres">
      <dgm:prSet presAssocID="{C8CA3C84-2009-1647-90D3-700000F9B9E9}" presName="linearFlow" presStyleCnt="0">
        <dgm:presLayoutVars>
          <dgm:dir/>
          <dgm:resizeHandles val="exact"/>
        </dgm:presLayoutVars>
      </dgm:prSet>
      <dgm:spPr/>
    </dgm:pt>
    <dgm:pt modelId="{B728D770-D9C3-A04E-A970-A5D10AD08645}" type="pres">
      <dgm:prSet presAssocID="{0731DB8B-9FCD-1144-AD5C-E02289442AEE}" presName="composite" presStyleCnt="0"/>
      <dgm:spPr/>
    </dgm:pt>
    <dgm:pt modelId="{F2E5F034-86E3-7647-A64B-6F5A17E561FA}" type="pres">
      <dgm:prSet presAssocID="{0731DB8B-9FCD-1144-AD5C-E02289442AEE}" presName="imgShp" presStyleLbl="fgImgPlace1" presStyleIdx="0" presStyleCnt="2"/>
      <dgm:spPr/>
    </dgm:pt>
    <dgm:pt modelId="{B6A7636B-7522-5943-9D4B-C3D9E75BD90F}" type="pres">
      <dgm:prSet presAssocID="{0731DB8B-9FCD-1144-AD5C-E02289442AEE}" presName="txShp" presStyleLbl="node1" presStyleIdx="0" presStyleCnt="2">
        <dgm:presLayoutVars>
          <dgm:bulletEnabled val="1"/>
        </dgm:presLayoutVars>
      </dgm:prSet>
      <dgm:spPr/>
    </dgm:pt>
    <dgm:pt modelId="{9675917F-3CED-9842-9EFE-CD13C1214F11}" type="pres">
      <dgm:prSet presAssocID="{06DDC9DF-75BC-7346-8C48-10D0A0BE8917}" presName="spacing" presStyleCnt="0"/>
      <dgm:spPr/>
    </dgm:pt>
    <dgm:pt modelId="{618A0A38-6292-C94C-BD8C-8B06CE9233AB}" type="pres">
      <dgm:prSet presAssocID="{1EFC3C39-9A2D-B148-8F5B-5944100CA40D}" presName="composite" presStyleCnt="0"/>
      <dgm:spPr/>
    </dgm:pt>
    <dgm:pt modelId="{AAEF9869-BF5E-9F47-BA34-5CA965C6B23E}" type="pres">
      <dgm:prSet presAssocID="{1EFC3C39-9A2D-B148-8F5B-5944100CA40D}" presName="imgShp" presStyleLbl="fgImgPlace1" presStyleIdx="1" presStyleCnt="2"/>
      <dgm:spPr/>
    </dgm:pt>
    <dgm:pt modelId="{A3D80D9A-C2FB-0245-8CAD-5DE977EE3C85}" type="pres">
      <dgm:prSet presAssocID="{1EFC3C39-9A2D-B148-8F5B-5944100CA40D}" presName="txShp" presStyleLbl="node1" presStyleIdx="1" presStyleCnt="2">
        <dgm:presLayoutVars>
          <dgm:bulletEnabled val="1"/>
        </dgm:presLayoutVars>
      </dgm:prSet>
      <dgm:spPr/>
    </dgm:pt>
  </dgm:ptLst>
  <dgm:cxnLst>
    <dgm:cxn modelId="{3474522C-1ED9-2844-945A-EC445941E575}" type="presOf" srcId="{0731DB8B-9FCD-1144-AD5C-E02289442AEE}" destId="{B6A7636B-7522-5943-9D4B-C3D9E75BD90F}" srcOrd="0" destOrd="0" presId="urn:microsoft.com/office/officeart/2005/8/layout/vList3"/>
    <dgm:cxn modelId="{99710230-17BD-7444-A95C-3729DCB4F85A}" type="presOf" srcId="{1EFC3C39-9A2D-B148-8F5B-5944100CA40D}" destId="{A3D80D9A-C2FB-0245-8CAD-5DE977EE3C85}" srcOrd="0" destOrd="0" presId="urn:microsoft.com/office/officeart/2005/8/layout/vList3"/>
    <dgm:cxn modelId="{C7BE6C41-69F1-044D-B7DB-45B8891F87C3}" srcId="{C8CA3C84-2009-1647-90D3-700000F9B9E9}" destId="{1EFC3C39-9A2D-B148-8F5B-5944100CA40D}" srcOrd="1" destOrd="0" parTransId="{2AB140E8-74AC-4944-A968-B495F5416C82}" sibTransId="{CAE5232B-4A54-7E4A-9FE3-48F22B3BFDA9}"/>
    <dgm:cxn modelId="{AB0D016F-FC63-534B-93EE-1E8FFC64EC9F}" type="presOf" srcId="{C8CA3C84-2009-1647-90D3-700000F9B9E9}" destId="{6A8FC125-F6B3-2F4B-8D5A-AA7386444579}" srcOrd="0" destOrd="0" presId="urn:microsoft.com/office/officeart/2005/8/layout/vList3"/>
    <dgm:cxn modelId="{5082C3E1-85F0-D740-9526-A18F4AE34DC2}" srcId="{C8CA3C84-2009-1647-90D3-700000F9B9E9}" destId="{0731DB8B-9FCD-1144-AD5C-E02289442AEE}" srcOrd="0" destOrd="0" parTransId="{8D3506DD-7621-2A43-B53B-F6500087599E}" sibTransId="{06DDC9DF-75BC-7346-8C48-10D0A0BE8917}"/>
    <dgm:cxn modelId="{0EEBC7FD-2195-5F49-89FF-FA5CDFDB2CC1}" type="presParOf" srcId="{6A8FC125-F6B3-2F4B-8D5A-AA7386444579}" destId="{B728D770-D9C3-A04E-A970-A5D10AD08645}" srcOrd="0" destOrd="0" presId="urn:microsoft.com/office/officeart/2005/8/layout/vList3"/>
    <dgm:cxn modelId="{7DB76265-B349-4A40-B723-F835F490BF92}" type="presParOf" srcId="{B728D770-D9C3-A04E-A970-A5D10AD08645}" destId="{F2E5F034-86E3-7647-A64B-6F5A17E561FA}" srcOrd="0" destOrd="0" presId="urn:microsoft.com/office/officeart/2005/8/layout/vList3"/>
    <dgm:cxn modelId="{4F4CBBF2-D55F-5846-A8B4-AED124CE8185}" type="presParOf" srcId="{B728D770-D9C3-A04E-A970-A5D10AD08645}" destId="{B6A7636B-7522-5943-9D4B-C3D9E75BD90F}" srcOrd="1" destOrd="0" presId="urn:microsoft.com/office/officeart/2005/8/layout/vList3"/>
    <dgm:cxn modelId="{935C37C0-A280-EF4D-9482-60F759EBF32E}" type="presParOf" srcId="{6A8FC125-F6B3-2F4B-8D5A-AA7386444579}" destId="{9675917F-3CED-9842-9EFE-CD13C1214F11}" srcOrd="1" destOrd="0" presId="urn:microsoft.com/office/officeart/2005/8/layout/vList3"/>
    <dgm:cxn modelId="{C5FC9A74-5B2A-5648-90A9-67AE6D541427}" type="presParOf" srcId="{6A8FC125-F6B3-2F4B-8D5A-AA7386444579}" destId="{618A0A38-6292-C94C-BD8C-8B06CE9233AB}" srcOrd="2" destOrd="0" presId="urn:microsoft.com/office/officeart/2005/8/layout/vList3"/>
    <dgm:cxn modelId="{9FC0CE11-6E2F-B94C-9E54-BB1491BCE0E0}" type="presParOf" srcId="{618A0A38-6292-C94C-BD8C-8B06CE9233AB}" destId="{AAEF9869-BF5E-9F47-BA34-5CA965C6B23E}" srcOrd="0" destOrd="0" presId="urn:microsoft.com/office/officeart/2005/8/layout/vList3"/>
    <dgm:cxn modelId="{8B902D27-9B62-E04C-A484-3CC968D1196A}" type="presParOf" srcId="{618A0A38-6292-C94C-BD8C-8B06CE9233AB}" destId="{A3D80D9A-C2FB-0245-8CAD-5DE977EE3C8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CA3C84-2009-1647-90D3-700000F9B9E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731DB8B-9FCD-1144-AD5C-E02289442AEE}">
      <dgm:prSet/>
      <dgm:spPr/>
      <dgm:t>
        <a:bodyPr/>
        <a:lstStyle/>
        <a:p>
          <a:r>
            <a:rPr lang="en-US" dirty="0"/>
            <a:t>Enrollment and attrition</a:t>
          </a:r>
        </a:p>
      </dgm:t>
    </dgm:pt>
    <dgm:pt modelId="{8D3506DD-7621-2A43-B53B-F6500087599E}" type="parTrans" cxnId="{5082C3E1-85F0-D740-9526-A18F4AE34DC2}">
      <dgm:prSet/>
      <dgm:spPr/>
      <dgm:t>
        <a:bodyPr/>
        <a:lstStyle/>
        <a:p>
          <a:endParaRPr lang="en-US"/>
        </a:p>
      </dgm:t>
    </dgm:pt>
    <dgm:pt modelId="{06DDC9DF-75BC-7346-8C48-10D0A0BE8917}" type="sibTrans" cxnId="{5082C3E1-85F0-D740-9526-A18F4AE34DC2}">
      <dgm:prSet/>
      <dgm:spPr/>
      <dgm:t>
        <a:bodyPr/>
        <a:lstStyle/>
        <a:p>
          <a:endParaRPr lang="en-US"/>
        </a:p>
      </dgm:t>
    </dgm:pt>
    <dgm:pt modelId="{1EFC3C39-9A2D-B148-8F5B-5944100CA40D}">
      <dgm:prSet/>
      <dgm:spPr/>
      <dgm:t>
        <a:bodyPr/>
        <a:lstStyle/>
        <a:p>
          <a:r>
            <a:rPr lang="en-US" dirty="0"/>
            <a:t>Study design acceptability</a:t>
          </a:r>
        </a:p>
      </dgm:t>
    </dgm:pt>
    <dgm:pt modelId="{2AB140E8-74AC-4944-A968-B495F5416C82}" type="parTrans" cxnId="{C7BE6C41-69F1-044D-B7DB-45B8891F87C3}">
      <dgm:prSet/>
      <dgm:spPr/>
      <dgm:t>
        <a:bodyPr/>
        <a:lstStyle/>
        <a:p>
          <a:endParaRPr lang="en-US"/>
        </a:p>
      </dgm:t>
    </dgm:pt>
    <dgm:pt modelId="{CAE5232B-4A54-7E4A-9FE3-48F22B3BFDA9}" type="sibTrans" cxnId="{C7BE6C41-69F1-044D-B7DB-45B8891F87C3}">
      <dgm:prSet/>
      <dgm:spPr/>
      <dgm:t>
        <a:bodyPr/>
        <a:lstStyle/>
        <a:p>
          <a:endParaRPr lang="en-US"/>
        </a:p>
      </dgm:t>
    </dgm:pt>
    <dgm:pt modelId="{6A8FC125-F6B3-2F4B-8D5A-AA7386444579}" type="pres">
      <dgm:prSet presAssocID="{C8CA3C84-2009-1647-90D3-700000F9B9E9}" presName="linearFlow" presStyleCnt="0">
        <dgm:presLayoutVars>
          <dgm:dir/>
          <dgm:resizeHandles val="exact"/>
        </dgm:presLayoutVars>
      </dgm:prSet>
      <dgm:spPr/>
    </dgm:pt>
    <dgm:pt modelId="{B728D770-D9C3-A04E-A970-A5D10AD08645}" type="pres">
      <dgm:prSet presAssocID="{0731DB8B-9FCD-1144-AD5C-E02289442AEE}" presName="composite" presStyleCnt="0"/>
      <dgm:spPr/>
    </dgm:pt>
    <dgm:pt modelId="{F2E5F034-86E3-7647-A64B-6F5A17E561FA}" type="pres">
      <dgm:prSet presAssocID="{0731DB8B-9FCD-1144-AD5C-E02289442AEE}" presName="imgShp" presStyleLbl="fgImgPlace1" presStyleIdx="0" presStyleCnt="2"/>
      <dgm:spPr/>
    </dgm:pt>
    <dgm:pt modelId="{B6A7636B-7522-5943-9D4B-C3D9E75BD90F}" type="pres">
      <dgm:prSet presAssocID="{0731DB8B-9FCD-1144-AD5C-E02289442AEE}" presName="txShp" presStyleLbl="node1" presStyleIdx="0" presStyleCnt="2">
        <dgm:presLayoutVars>
          <dgm:bulletEnabled val="1"/>
        </dgm:presLayoutVars>
      </dgm:prSet>
      <dgm:spPr/>
    </dgm:pt>
    <dgm:pt modelId="{9675917F-3CED-9842-9EFE-CD13C1214F11}" type="pres">
      <dgm:prSet presAssocID="{06DDC9DF-75BC-7346-8C48-10D0A0BE8917}" presName="spacing" presStyleCnt="0"/>
      <dgm:spPr/>
    </dgm:pt>
    <dgm:pt modelId="{618A0A38-6292-C94C-BD8C-8B06CE9233AB}" type="pres">
      <dgm:prSet presAssocID="{1EFC3C39-9A2D-B148-8F5B-5944100CA40D}" presName="composite" presStyleCnt="0"/>
      <dgm:spPr/>
    </dgm:pt>
    <dgm:pt modelId="{AAEF9869-BF5E-9F47-BA34-5CA965C6B23E}" type="pres">
      <dgm:prSet presAssocID="{1EFC3C39-9A2D-B148-8F5B-5944100CA40D}" presName="imgShp" presStyleLbl="fgImgPlace1" presStyleIdx="1" presStyleCnt="2"/>
      <dgm:spPr/>
    </dgm:pt>
    <dgm:pt modelId="{A3D80D9A-C2FB-0245-8CAD-5DE977EE3C85}" type="pres">
      <dgm:prSet presAssocID="{1EFC3C39-9A2D-B148-8F5B-5944100CA40D}" presName="txShp" presStyleLbl="node1" presStyleIdx="1" presStyleCnt="2">
        <dgm:presLayoutVars>
          <dgm:bulletEnabled val="1"/>
        </dgm:presLayoutVars>
      </dgm:prSet>
      <dgm:spPr/>
    </dgm:pt>
  </dgm:ptLst>
  <dgm:cxnLst>
    <dgm:cxn modelId="{3474522C-1ED9-2844-945A-EC445941E575}" type="presOf" srcId="{0731DB8B-9FCD-1144-AD5C-E02289442AEE}" destId="{B6A7636B-7522-5943-9D4B-C3D9E75BD90F}" srcOrd="0" destOrd="0" presId="urn:microsoft.com/office/officeart/2005/8/layout/vList3"/>
    <dgm:cxn modelId="{99710230-17BD-7444-A95C-3729DCB4F85A}" type="presOf" srcId="{1EFC3C39-9A2D-B148-8F5B-5944100CA40D}" destId="{A3D80D9A-C2FB-0245-8CAD-5DE977EE3C85}" srcOrd="0" destOrd="0" presId="urn:microsoft.com/office/officeart/2005/8/layout/vList3"/>
    <dgm:cxn modelId="{C7BE6C41-69F1-044D-B7DB-45B8891F87C3}" srcId="{C8CA3C84-2009-1647-90D3-700000F9B9E9}" destId="{1EFC3C39-9A2D-B148-8F5B-5944100CA40D}" srcOrd="1" destOrd="0" parTransId="{2AB140E8-74AC-4944-A968-B495F5416C82}" sibTransId="{CAE5232B-4A54-7E4A-9FE3-48F22B3BFDA9}"/>
    <dgm:cxn modelId="{AB0D016F-FC63-534B-93EE-1E8FFC64EC9F}" type="presOf" srcId="{C8CA3C84-2009-1647-90D3-700000F9B9E9}" destId="{6A8FC125-F6B3-2F4B-8D5A-AA7386444579}" srcOrd="0" destOrd="0" presId="urn:microsoft.com/office/officeart/2005/8/layout/vList3"/>
    <dgm:cxn modelId="{5082C3E1-85F0-D740-9526-A18F4AE34DC2}" srcId="{C8CA3C84-2009-1647-90D3-700000F9B9E9}" destId="{0731DB8B-9FCD-1144-AD5C-E02289442AEE}" srcOrd="0" destOrd="0" parTransId="{8D3506DD-7621-2A43-B53B-F6500087599E}" sibTransId="{06DDC9DF-75BC-7346-8C48-10D0A0BE8917}"/>
    <dgm:cxn modelId="{0EEBC7FD-2195-5F49-89FF-FA5CDFDB2CC1}" type="presParOf" srcId="{6A8FC125-F6B3-2F4B-8D5A-AA7386444579}" destId="{B728D770-D9C3-A04E-A970-A5D10AD08645}" srcOrd="0" destOrd="0" presId="urn:microsoft.com/office/officeart/2005/8/layout/vList3"/>
    <dgm:cxn modelId="{7DB76265-B349-4A40-B723-F835F490BF92}" type="presParOf" srcId="{B728D770-D9C3-A04E-A970-A5D10AD08645}" destId="{F2E5F034-86E3-7647-A64B-6F5A17E561FA}" srcOrd="0" destOrd="0" presId="urn:microsoft.com/office/officeart/2005/8/layout/vList3"/>
    <dgm:cxn modelId="{4F4CBBF2-D55F-5846-A8B4-AED124CE8185}" type="presParOf" srcId="{B728D770-D9C3-A04E-A970-A5D10AD08645}" destId="{B6A7636B-7522-5943-9D4B-C3D9E75BD90F}" srcOrd="1" destOrd="0" presId="urn:microsoft.com/office/officeart/2005/8/layout/vList3"/>
    <dgm:cxn modelId="{935C37C0-A280-EF4D-9482-60F759EBF32E}" type="presParOf" srcId="{6A8FC125-F6B3-2F4B-8D5A-AA7386444579}" destId="{9675917F-3CED-9842-9EFE-CD13C1214F11}" srcOrd="1" destOrd="0" presId="urn:microsoft.com/office/officeart/2005/8/layout/vList3"/>
    <dgm:cxn modelId="{C5FC9A74-5B2A-5648-90A9-67AE6D541427}" type="presParOf" srcId="{6A8FC125-F6B3-2F4B-8D5A-AA7386444579}" destId="{618A0A38-6292-C94C-BD8C-8B06CE9233AB}" srcOrd="2" destOrd="0" presId="urn:microsoft.com/office/officeart/2005/8/layout/vList3"/>
    <dgm:cxn modelId="{9FC0CE11-6E2F-B94C-9E54-BB1491BCE0E0}" type="presParOf" srcId="{618A0A38-6292-C94C-BD8C-8B06CE9233AB}" destId="{AAEF9869-BF5E-9F47-BA34-5CA965C6B23E}" srcOrd="0" destOrd="0" presId="urn:microsoft.com/office/officeart/2005/8/layout/vList3"/>
    <dgm:cxn modelId="{8B902D27-9B62-E04C-A484-3CC968D1196A}" type="presParOf" srcId="{618A0A38-6292-C94C-BD8C-8B06CE9233AB}" destId="{A3D80D9A-C2FB-0245-8CAD-5DE977EE3C8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E2FE78-3C1B-C042-9493-57D0573C7108}"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40BB5960-39DD-C641-8E2B-3A4C3A2067BC}">
      <dgm:prSet phldrT="[Text]"/>
      <dgm:spPr/>
      <dgm:t>
        <a:bodyPr/>
        <a:lstStyle/>
        <a:p>
          <a:r>
            <a:rPr lang="en-US" dirty="0"/>
            <a:t>Prenatal alcohol exposure</a:t>
          </a:r>
        </a:p>
      </dgm:t>
    </dgm:pt>
    <dgm:pt modelId="{2933C265-849A-7F4E-BC64-ADC5373DE673}" type="parTrans" cxnId="{B410009F-5AF1-4148-B9F8-0F492D5693AB}">
      <dgm:prSet/>
      <dgm:spPr/>
      <dgm:t>
        <a:bodyPr/>
        <a:lstStyle/>
        <a:p>
          <a:endParaRPr lang="en-US"/>
        </a:p>
      </dgm:t>
    </dgm:pt>
    <dgm:pt modelId="{0A406599-BD5D-B745-90C5-7F86311637B7}" type="sibTrans" cxnId="{B410009F-5AF1-4148-B9F8-0F492D5693AB}">
      <dgm:prSet/>
      <dgm:spPr/>
      <dgm:t>
        <a:bodyPr/>
        <a:lstStyle/>
        <a:p>
          <a:endParaRPr lang="en-US"/>
        </a:p>
      </dgm:t>
    </dgm:pt>
    <dgm:pt modelId="{E82BF481-6C24-9240-8347-538D644AEC24}">
      <dgm:prSet phldrT="[Text]"/>
      <dgm:spPr/>
      <dgm:t>
        <a:bodyPr/>
        <a:lstStyle/>
        <a:p>
          <a:r>
            <a:rPr lang="en-US" dirty="0"/>
            <a:t>Trouble with the law</a:t>
          </a:r>
        </a:p>
      </dgm:t>
    </dgm:pt>
    <dgm:pt modelId="{6E5C43AD-3B4F-904C-9FD5-1FD5D04B22C6}" type="parTrans" cxnId="{EF07563F-CB37-1E4E-8897-19F9BADA9525}">
      <dgm:prSet/>
      <dgm:spPr/>
      <dgm:t>
        <a:bodyPr/>
        <a:lstStyle/>
        <a:p>
          <a:endParaRPr lang="en-US"/>
        </a:p>
      </dgm:t>
    </dgm:pt>
    <dgm:pt modelId="{887BA82C-583D-3E48-A8E2-11FA8F7F912B}" type="sibTrans" cxnId="{EF07563F-CB37-1E4E-8897-19F9BADA9525}">
      <dgm:prSet/>
      <dgm:spPr/>
      <dgm:t>
        <a:bodyPr/>
        <a:lstStyle/>
        <a:p>
          <a:endParaRPr lang="en-US"/>
        </a:p>
      </dgm:t>
    </dgm:pt>
    <dgm:pt modelId="{B8BA8080-91AF-2345-8C16-6CAEAC30BAC4}">
      <dgm:prSet phldrT="[Text]"/>
      <dgm:spPr/>
      <dgm:t>
        <a:bodyPr/>
        <a:lstStyle/>
        <a:p>
          <a:r>
            <a:rPr lang="en-US" dirty="0"/>
            <a:t>Risky behavior</a:t>
          </a:r>
        </a:p>
      </dgm:t>
    </dgm:pt>
    <dgm:pt modelId="{A58645CC-E4B6-8544-B9E8-3AA16FD8F458}" type="parTrans" cxnId="{56BECB53-28BB-E743-B36D-9E1C841578CB}">
      <dgm:prSet/>
      <dgm:spPr/>
      <dgm:t>
        <a:bodyPr/>
        <a:lstStyle/>
        <a:p>
          <a:endParaRPr lang="en-US"/>
        </a:p>
      </dgm:t>
    </dgm:pt>
    <dgm:pt modelId="{087744C5-D9FC-A342-973E-F238CEB89715}" type="sibTrans" cxnId="{56BECB53-28BB-E743-B36D-9E1C841578CB}">
      <dgm:prSet/>
      <dgm:spPr/>
      <dgm:t>
        <a:bodyPr/>
        <a:lstStyle/>
        <a:p>
          <a:endParaRPr lang="en-US"/>
        </a:p>
      </dgm:t>
    </dgm:pt>
    <dgm:pt modelId="{51B24E27-1F50-B34E-8CDB-1F36D85F479C}">
      <dgm:prSet phldrT="[Text]"/>
      <dgm:spPr/>
      <dgm:t>
        <a:bodyPr/>
        <a:lstStyle/>
        <a:p>
          <a:r>
            <a:rPr lang="en-US" dirty="0"/>
            <a:t>Lower academic achievement</a:t>
          </a:r>
        </a:p>
      </dgm:t>
    </dgm:pt>
    <dgm:pt modelId="{28439687-87F9-7745-9848-C5D9F883DFEA}" type="parTrans" cxnId="{A62A4EF1-D770-C346-9C85-FA86495856CC}">
      <dgm:prSet/>
      <dgm:spPr/>
      <dgm:t>
        <a:bodyPr/>
        <a:lstStyle/>
        <a:p>
          <a:endParaRPr lang="en-US"/>
        </a:p>
      </dgm:t>
    </dgm:pt>
    <dgm:pt modelId="{D257A9A0-A5A3-5A4B-B3B1-C84A662F94A7}" type="sibTrans" cxnId="{A62A4EF1-D770-C346-9C85-FA86495856CC}">
      <dgm:prSet/>
      <dgm:spPr/>
      <dgm:t>
        <a:bodyPr/>
        <a:lstStyle/>
        <a:p>
          <a:endParaRPr lang="en-US"/>
        </a:p>
      </dgm:t>
    </dgm:pt>
    <dgm:pt modelId="{DD0E60E0-1035-EE49-A3B0-F6DB00F5FEC9}">
      <dgm:prSet phldrT="[Text]"/>
      <dgm:spPr/>
      <dgm:t>
        <a:bodyPr/>
        <a:lstStyle/>
        <a:p>
          <a:r>
            <a:rPr lang="en-US" dirty="0"/>
            <a:t>Poorer mental health</a:t>
          </a:r>
        </a:p>
      </dgm:t>
    </dgm:pt>
    <dgm:pt modelId="{2EE2997C-0A06-F040-A2EE-AEA3C7E9B932}" type="parTrans" cxnId="{2E0A154D-0444-7049-9603-5DC8B6CB7FC5}">
      <dgm:prSet/>
      <dgm:spPr/>
      <dgm:t>
        <a:bodyPr/>
        <a:lstStyle/>
        <a:p>
          <a:endParaRPr lang="en-US"/>
        </a:p>
      </dgm:t>
    </dgm:pt>
    <dgm:pt modelId="{D8ED5B24-1AEF-3A43-B3A8-9408E1BA8FA5}" type="sibTrans" cxnId="{2E0A154D-0444-7049-9603-5DC8B6CB7FC5}">
      <dgm:prSet/>
      <dgm:spPr/>
      <dgm:t>
        <a:bodyPr/>
        <a:lstStyle/>
        <a:p>
          <a:endParaRPr lang="en-US"/>
        </a:p>
      </dgm:t>
    </dgm:pt>
    <dgm:pt modelId="{0813EDEE-B1EC-2E46-B008-9E91919FE522}" type="pres">
      <dgm:prSet presAssocID="{D5E2FE78-3C1B-C042-9493-57D0573C7108}" presName="diagram" presStyleCnt="0">
        <dgm:presLayoutVars>
          <dgm:chPref val="1"/>
          <dgm:dir/>
          <dgm:animOne val="branch"/>
          <dgm:animLvl val="lvl"/>
          <dgm:resizeHandles val="exact"/>
        </dgm:presLayoutVars>
      </dgm:prSet>
      <dgm:spPr/>
    </dgm:pt>
    <dgm:pt modelId="{5E84BC4D-B994-CB47-B733-F8996DCF4A49}" type="pres">
      <dgm:prSet presAssocID="{40BB5960-39DD-C641-8E2B-3A4C3A2067BC}" presName="root1" presStyleCnt="0"/>
      <dgm:spPr/>
    </dgm:pt>
    <dgm:pt modelId="{44C8CFAB-7E43-B343-BD6E-8C056A273F24}" type="pres">
      <dgm:prSet presAssocID="{40BB5960-39DD-C641-8E2B-3A4C3A2067BC}" presName="LevelOneTextNode" presStyleLbl="node0" presStyleIdx="0" presStyleCnt="1">
        <dgm:presLayoutVars>
          <dgm:chPref val="3"/>
        </dgm:presLayoutVars>
      </dgm:prSet>
      <dgm:spPr/>
    </dgm:pt>
    <dgm:pt modelId="{D360DD81-0430-7C46-ABB3-DC6C10BABA1C}" type="pres">
      <dgm:prSet presAssocID="{40BB5960-39DD-C641-8E2B-3A4C3A2067BC}" presName="level2hierChild" presStyleCnt="0"/>
      <dgm:spPr/>
    </dgm:pt>
    <dgm:pt modelId="{92C3FA3E-52F3-CB4D-B8F7-5E4308842B84}" type="pres">
      <dgm:prSet presAssocID="{6E5C43AD-3B4F-904C-9FD5-1FD5D04B22C6}" presName="conn2-1" presStyleLbl="parChTrans1D2" presStyleIdx="0" presStyleCnt="4"/>
      <dgm:spPr/>
    </dgm:pt>
    <dgm:pt modelId="{BE5598EE-A654-2846-B670-1C78EE4C7CEF}" type="pres">
      <dgm:prSet presAssocID="{6E5C43AD-3B4F-904C-9FD5-1FD5D04B22C6}" presName="connTx" presStyleLbl="parChTrans1D2" presStyleIdx="0" presStyleCnt="4"/>
      <dgm:spPr/>
    </dgm:pt>
    <dgm:pt modelId="{6932D6F2-2753-264E-BD51-49A29E43AC3D}" type="pres">
      <dgm:prSet presAssocID="{E82BF481-6C24-9240-8347-538D644AEC24}" presName="root2" presStyleCnt="0"/>
      <dgm:spPr/>
    </dgm:pt>
    <dgm:pt modelId="{E543D576-FE89-0346-8602-DD774C16D89E}" type="pres">
      <dgm:prSet presAssocID="{E82BF481-6C24-9240-8347-538D644AEC24}" presName="LevelTwoTextNode" presStyleLbl="node2" presStyleIdx="0" presStyleCnt="4">
        <dgm:presLayoutVars>
          <dgm:chPref val="3"/>
        </dgm:presLayoutVars>
      </dgm:prSet>
      <dgm:spPr/>
    </dgm:pt>
    <dgm:pt modelId="{09AF3582-1090-A941-90B2-4C068AF1B9CF}" type="pres">
      <dgm:prSet presAssocID="{E82BF481-6C24-9240-8347-538D644AEC24}" presName="level3hierChild" presStyleCnt="0"/>
      <dgm:spPr/>
    </dgm:pt>
    <dgm:pt modelId="{F4A1BBF9-5C4F-2C4B-AC82-09019D52196E}" type="pres">
      <dgm:prSet presAssocID="{A58645CC-E4B6-8544-B9E8-3AA16FD8F458}" presName="conn2-1" presStyleLbl="parChTrans1D2" presStyleIdx="1" presStyleCnt="4"/>
      <dgm:spPr/>
    </dgm:pt>
    <dgm:pt modelId="{FF3DF6AE-0D73-6043-A328-C69F0897B3E1}" type="pres">
      <dgm:prSet presAssocID="{A58645CC-E4B6-8544-B9E8-3AA16FD8F458}" presName="connTx" presStyleLbl="parChTrans1D2" presStyleIdx="1" presStyleCnt="4"/>
      <dgm:spPr/>
    </dgm:pt>
    <dgm:pt modelId="{CB5F22EA-FC7B-5243-92AB-F6EE89B4DEC7}" type="pres">
      <dgm:prSet presAssocID="{B8BA8080-91AF-2345-8C16-6CAEAC30BAC4}" presName="root2" presStyleCnt="0"/>
      <dgm:spPr/>
    </dgm:pt>
    <dgm:pt modelId="{FE7F23D8-BAB0-354A-81BA-4E7CA4944C36}" type="pres">
      <dgm:prSet presAssocID="{B8BA8080-91AF-2345-8C16-6CAEAC30BAC4}" presName="LevelTwoTextNode" presStyleLbl="node2" presStyleIdx="1" presStyleCnt="4">
        <dgm:presLayoutVars>
          <dgm:chPref val="3"/>
        </dgm:presLayoutVars>
      </dgm:prSet>
      <dgm:spPr/>
    </dgm:pt>
    <dgm:pt modelId="{049AE8CE-341B-A743-A340-6A2060E66B08}" type="pres">
      <dgm:prSet presAssocID="{B8BA8080-91AF-2345-8C16-6CAEAC30BAC4}" presName="level3hierChild" presStyleCnt="0"/>
      <dgm:spPr/>
    </dgm:pt>
    <dgm:pt modelId="{205CE37F-D096-A040-8754-CF6F2574151E}" type="pres">
      <dgm:prSet presAssocID="{28439687-87F9-7745-9848-C5D9F883DFEA}" presName="conn2-1" presStyleLbl="parChTrans1D2" presStyleIdx="2" presStyleCnt="4"/>
      <dgm:spPr/>
    </dgm:pt>
    <dgm:pt modelId="{CB88FC07-126A-0143-B584-25C068BD1425}" type="pres">
      <dgm:prSet presAssocID="{28439687-87F9-7745-9848-C5D9F883DFEA}" presName="connTx" presStyleLbl="parChTrans1D2" presStyleIdx="2" presStyleCnt="4"/>
      <dgm:spPr/>
    </dgm:pt>
    <dgm:pt modelId="{D8B304E5-E85B-9F47-A59E-C360B18779F6}" type="pres">
      <dgm:prSet presAssocID="{51B24E27-1F50-B34E-8CDB-1F36D85F479C}" presName="root2" presStyleCnt="0"/>
      <dgm:spPr/>
    </dgm:pt>
    <dgm:pt modelId="{C2352AE7-28CD-5A46-926D-0F29A5D83A14}" type="pres">
      <dgm:prSet presAssocID="{51B24E27-1F50-B34E-8CDB-1F36D85F479C}" presName="LevelTwoTextNode" presStyleLbl="node2" presStyleIdx="2" presStyleCnt="4">
        <dgm:presLayoutVars>
          <dgm:chPref val="3"/>
        </dgm:presLayoutVars>
      </dgm:prSet>
      <dgm:spPr/>
    </dgm:pt>
    <dgm:pt modelId="{EA32066F-F566-094A-A263-1FA32AD18B85}" type="pres">
      <dgm:prSet presAssocID="{51B24E27-1F50-B34E-8CDB-1F36D85F479C}" presName="level3hierChild" presStyleCnt="0"/>
      <dgm:spPr/>
    </dgm:pt>
    <dgm:pt modelId="{4BCE151C-D1DF-474C-B36D-DD0B40FA0D5E}" type="pres">
      <dgm:prSet presAssocID="{2EE2997C-0A06-F040-A2EE-AEA3C7E9B932}" presName="conn2-1" presStyleLbl="parChTrans1D2" presStyleIdx="3" presStyleCnt="4"/>
      <dgm:spPr/>
    </dgm:pt>
    <dgm:pt modelId="{5CA9AB35-569A-3E46-82EF-3A7D0A20A56F}" type="pres">
      <dgm:prSet presAssocID="{2EE2997C-0A06-F040-A2EE-AEA3C7E9B932}" presName="connTx" presStyleLbl="parChTrans1D2" presStyleIdx="3" presStyleCnt="4"/>
      <dgm:spPr/>
    </dgm:pt>
    <dgm:pt modelId="{96BC257E-A556-B64D-A742-E1BFA02A6B02}" type="pres">
      <dgm:prSet presAssocID="{DD0E60E0-1035-EE49-A3B0-F6DB00F5FEC9}" presName="root2" presStyleCnt="0"/>
      <dgm:spPr/>
    </dgm:pt>
    <dgm:pt modelId="{8AADF1BB-EF81-CB44-A911-02DF2BC8FF0C}" type="pres">
      <dgm:prSet presAssocID="{DD0E60E0-1035-EE49-A3B0-F6DB00F5FEC9}" presName="LevelTwoTextNode" presStyleLbl="node2" presStyleIdx="3" presStyleCnt="4">
        <dgm:presLayoutVars>
          <dgm:chPref val="3"/>
        </dgm:presLayoutVars>
      </dgm:prSet>
      <dgm:spPr/>
    </dgm:pt>
    <dgm:pt modelId="{00450501-D163-494F-BB11-D28A237F864A}" type="pres">
      <dgm:prSet presAssocID="{DD0E60E0-1035-EE49-A3B0-F6DB00F5FEC9}" presName="level3hierChild" presStyleCnt="0"/>
      <dgm:spPr/>
    </dgm:pt>
  </dgm:ptLst>
  <dgm:cxnLst>
    <dgm:cxn modelId="{405D5809-E9B6-EC44-B27F-E98E64B8E281}" type="presOf" srcId="{E82BF481-6C24-9240-8347-538D644AEC24}" destId="{E543D576-FE89-0346-8602-DD774C16D89E}" srcOrd="0" destOrd="0" presId="urn:microsoft.com/office/officeart/2005/8/layout/hierarchy2"/>
    <dgm:cxn modelId="{36E8CF26-BE90-D440-8DB8-369A7376D3B3}" type="presOf" srcId="{40BB5960-39DD-C641-8E2B-3A4C3A2067BC}" destId="{44C8CFAB-7E43-B343-BD6E-8C056A273F24}" srcOrd="0" destOrd="0" presId="urn:microsoft.com/office/officeart/2005/8/layout/hierarchy2"/>
    <dgm:cxn modelId="{D75CB72E-44C1-A84C-9478-D02121DB1D5F}" type="presOf" srcId="{2EE2997C-0A06-F040-A2EE-AEA3C7E9B932}" destId="{5CA9AB35-569A-3E46-82EF-3A7D0A20A56F}" srcOrd="1" destOrd="0" presId="urn:microsoft.com/office/officeart/2005/8/layout/hierarchy2"/>
    <dgm:cxn modelId="{097C593B-F2D3-724C-B7C4-8E1C59D9258F}" type="presOf" srcId="{6E5C43AD-3B4F-904C-9FD5-1FD5D04B22C6}" destId="{BE5598EE-A654-2846-B670-1C78EE4C7CEF}" srcOrd="1" destOrd="0" presId="urn:microsoft.com/office/officeart/2005/8/layout/hierarchy2"/>
    <dgm:cxn modelId="{EF07563F-CB37-1E4E-8897-19F9BADA9525}" srcId="{40BB5960-39DD-C641-8E2B-3A4C3A2067BC}" destId="{E82BF481-6C24-9240-8347-538D644AEC24}" srcOrd="0" destOrd="0" parTransId="{6E5C43AD-3B4F-904C-9FD5-1FD5D04B22C6}" sibTransId="{887BA82C-583D-3E48-A8E2-11FA8F7F912B}"/>
    <dgm:cxn modelId="{9AC7FE5C-E4CE-8441-9CCE-C784319E0A14}" type="presOf" srcId="{2EE2997C-0A06-F040-A2EE-AEA3C7E9B932}" destId="{4BCE151C-D1DF-474C-B36D-DD0B40FA0D5E}" srcOrd="0" destOrd="0" presId="urn:microsoft.com/office/officeart/2005/8/layout/hierarchy2"/>
    <dgm:cxn modelId="{2E0A154D-0444-7049-9603-5DC8B6CB7FC5}" srcId="{40BB5960-39DD-C641-8E2B-3A4C3A2067BC}" destId="{DD0E60E0-1035-EE49-A3B0-F6DB00F5FEC9}" srcOrd="3" destOrd="0" parTransId="{2EE2997C-0A06-F040-A2EE-AEA3C7E9B932}" sibTransId="{D8ED5B24-1AEF-3A43-B3A8-9408E1BA8FA5}"/>
    <dgm:cxn modelId="{9806A94E-71CE-9F4A-A5F8-E6BB0E773C94}" type="presOf" srcId="{6E5C43AD-3B4F-904C-9FD5-1FD5D04B22C6}" destId="{92C3FA3E-52F3-CB4D-B8F7-5E4308842B84}" srcOrd="0" destOrd="0" presId="urn:microsoft.com/office/officeart/2005/8/layout/hierarchy2"/>
    <dgm:cxn modelId="{56BECB53-28BB-E743-B36D-9E1C841578CB}" srcId="{40BB5960-39DD-C641-8E2B-3A4C3A2067BC}" destId="{B8BA8080-91AF-2345-8C16-6CAEAC30BAC4}" srcOrd="1" destOrd="0" parTransId="{A58645CC-E4B6-8544-B9E8-3AA16FD8F458}" sibTransId="{087744C5-D9FC-A342-973E-F238CEB89715}"/>
    <dgm:cxn modelId="{9D969483-CAE2-334E-8432-78193703FCC9}" type="presOf" srcId="{51B24E27-1F50-B34E-8CDB-1F36D85F479C}" destId="{C2352AE7-28CD-5A46-926D-0F29A5D83A14}" srcOrd="0" destOrd="0" presId="urn:microsoft.com/office/officeart/2005/8/layout/hierarchy2"/>
    <dgm:cxn modelId="{AAEBA68A-DA08-4844-AC88-E95DDE2392F6}" type="presOf" srcId="{A58645CC-E4B6-8544-B9E8-3AA16FD8F458}" destId="{F4A1BBF9-5C4F-2C4B-AC82-09019D52196E}" srcOrd="0" destOrd="0" presId="urn:microsoft.com/office/officeart/2005/8/layout/hierarchy2"/>
    <dgm:cxn modelId="{B410009F-5AF1-4148-B9F8-0F492D5693AB}" srcId="{D5E2FE78-3C1B-C042-9493-57D0573C7108}" destId="{40BB5960-39DD-C641-8E2B-3A4C3A2067BC}" srcOrd="0" destOrd="0" parTransId="{2933C265-849A-7F4E-BC64-ADC5373DE673}" sibTransId="{0A406599-BD5D-B745-90C5-7F86311637B7}"/>
    <dgm:cxn modelId="{680D459F-99E8-2742-8153-400A9E8E6097}" type="presOf" srcId="{A58645CC-E4B6-8544-B9E8-3AA16FD8F458}" destId="{FF3DF6AE-0D73-6043-A328-C69F0897B3E1}" srcOrd="1" destOrd="0" presId="urn:microsoft.com/office/officeart/2005/8/layout/hierarchy2"/>
    <dgm:cxn modelId="{56787E9F-24DB-E849-8714-AB33EB6482FD}" type="presOf" srcId="{DD0E60E0-1035-EE49-A3B0-F6DB00F5FEC9}" destId="{8AADF1BB-EF81-CB44-A911-02DF2BC8FF0C}" srcOrd="0" destOrd="0" presId="urn:microsoft.com/office/officeart/2005/8/layout/hierarchy2"/>
    <dgm:cxn modelId="{8415B0E1-4254-C74C-A848-689945C4F5ED}" type="presOf" srcId="{28439687-87F9-7745-9848-C5D9F883DFEA}" destId="{205CE37F-D096-A040-8754-CF6F2574151E}" srcOrd="0" destOrd="0" presId="urn:microsoft.com/office/officeart/2005/8/layout/hierarchy2"/>
    <dgm:cxn modelId="{280236F1-7496-CD43-BCF1-63D9CA973502}" type="presOf" srcId="{28439687-87F9-7745-9848-C5D9F883DFEA}" destId="{CB88FC07-126A-0143-B584-25C068BD1425}" srcOrd="1" destOrd="0" presId="urn:microsoft.com/office/officeart/2005/8/layout/hierarchy2"/>
    <dgm:cxn modelId="{A62A4EF1-D770-C346-9C85-FA86495856CC}" srcId="{40BB5960-39DD-C641-8E2B-3A4C3A2067BC}" destId="{51B24E27-1F50-B34E-8CDB-1F36D85F479C}" srcOrd="2" destOrd="0" parTransId="{28439687-87F9-7745-9848-C5D9F883DFEA}" sibTransId="{D257A9A0-A5A3-5A4B-B3B1-C84A662F94A7}"/>
    <dgm:cxn modelId="{294C53F2-4910-2247-ABF5-C5187DF8B5F1}" type="presOf" srcId="{D5E2FE78-3C1B-C042-9493-57D0573C7108}" destId="{0813EDEE-B1EC-2E46-B008-9E91919FE522}" srcOrd="0" destOrd="0" presId="urn:microsoft.com/office/officeart/2005/8/layout/hierarchy2"/>
    <dgm:cxn modelId="{9DDA50FA-E493-3D41-B03B-8BAD8467BEA3}" type="presOf" srcId="{B8BA8080-91AF-2345-8C16-6CAEAC30BAC4}" destId="{FE7F23D8-BAB0-354A-81BA-4E7CA4944C36}" srcOrd="0" destOrd="0" presId="urn:microsoft.com/office/officeart/2005/8/layout/hierarchy2"/>
    <dgm:cxn modelId="{6831BF8E-F36F-4447-B2BE-D8E6B555DE4B}" type="presParOf" srcId="{0813EDEE-B1EC-2E46-B008-9E91919FE522}" destId="{5E84BC4D-B994-CB47-B733-F8996DCF4A49}" srcOrd="0" destOrd="0" presId="urn:microsoft.com/office/officeart/2005/8/layout/hierarchy2"/>
    <dgm:cxn modelId="{921CCF47-9268-354A-852D-A457ECB5CE11}" type="presParOf" srcId="{5E84BC4D-B994-CB47-B733-F8996DCF4A49}" destId="{44C8CFAB-7E43-B343-BD6E-8C056A273F24}" srcOrd="0" destOrd="0" presId="urn:microsoft.com/office/officeart/2005/8/layout/hierarchy2"/>
    <dgm:cxn modelId="{AE24B81F-75D2-6243-A756-EB7FDE04E58F}" type="presParOf" srcId="{5E84BC4D-B994-CB47-B733-F8996DCF4A49}" destId="{D360DD81-0430-7C46-ABB3-DC6C10BABA1C}" srcOrd="1" destOrd="0" presId="urn:microsoft.com/office/officeart/2005/8/layout/hierarchy2"/>
    <dgm:cxn modelId="{A9A6F4C9-9E40-0F42-880A-B15A8304EBD7}" type="presParOf" srcId="{D360DD81-0430-7C46-ABB3-DC6C10BABA1C}" destId="{92C3FA3E-52F3-CB4D-B8F7-5E4308842B84}" srcOrd="0" destOrd="0" presId="urn:microsoft.com/office/officeart/2005/8/layout/hierarchy2"/>
    <dgm:cxn modelId="{B38BE756-AC14-5947-B3D1-009E34DE26E8}" type="presParOf" srcId="{92C3FA3E-52F3-CB4D-B8F7-5E4308842B84}" destId="{BE5598EE-A654-2846-B670-1C78EE4C7CEF}" srcOrd="0" destOrd="0" presId="urn:microsoft.com/office/officeart/2005/8/layout/hierarchy2"/>
    <dgm:cxn modelId="{46341241-D209-AB45-A379-B0EF1215C6BE}" type="presParOf" srcId="{D360DD81-0430-7C46-ABB3-DC6C10BABA1C}" destId="{6932D6F2-2753-264E-BD51-49A29E43AC3D}" srcOrd="1" destOrd="0" presId="urn:microsoft.com/office/officeart/2005/8/layout/hierarchy2"/>
    <dgm:cxn modelId="{952911C2-3CE9-8244-B941-71E8DA93FEBF}" type="presParOf" srcId="{6932D6F2-2753-264E-BD51-49A29E43AC3D}" destId="{E543D576-FE89-0346-8602-DD774C16D89E}" srcOrd="0" destOrd="0" presId="urn:microsoft.com/office/officeart/2005/8/layout/hierarchy2"/>
    <dgm:cxn modelId="{F06093EE-6393-1445-8365-993D6C0CD5C0}" type="presParOf" srcId="{6932D6F2-2753-264E-BD51-49A29E43AC3D}" destId="{09AF3582-1090-A941-90B2-4C068AF1B9CF}" srcOrd="1" destOrd="0" presId="urn:microsoft.com/office/officeart/2005/8/layout/hierarchy2"/>
    <dgm:cxn modelId="{0DBE2716-76F5-864D-8790-73763F3A6CD4}" type="presParOf" srcId="{D360DD81-0430-7C46-ABB3-DC6C10BABA1C}" destId="{F4A1BBF9-5C4F-2C4B-AC82-09019D52196E}" srcOrd="2" destOrd="0" presId="urn:microsoft.com/office/officeart/2005/8/layout/hierarchy2"/>
    <dgm:cxn modelId="{F35FDED6-0900-A747-B84E-6497745079E6}" type="presParOf" srcId="{F4A1BBF9-5C4F-2C4B-AC82-09019D52196E}" destId="{FF3DF6AE-0D73-6043-A328-C69F0897B3E1}" srcOrd="0" destOrd="0" presId="urn:microsoft.com/office/officeart/2005/8/layout/hierarchy2"/>
    <dgm:cxn modelId="{BC4AAB76-ECF8-9A47-819E-5AC20C5F0D4B}" type="presParOf" srcId="{D360DD81-0430-7C46-ABB3-DC6C10BABA1C}" destId="{CB5F22EA-FC7B-5243-92AB-F6EE89B4DEC7}" srcOrd="3" destOrd="0" presId="urn:microsoft.com/office/officeart/2005/8/layout/hierarchy2"/>
    <dgm:cxn modelId="{0D0BA6F2-29EB-FF48-8404-7CA919037F1F}" type="presParOf" srcId="{CB5F22EA-FC7B-5243-92AB-F6EE89B4DEC7}" destId="{FE7F23D8-BAB0-354A-81BA-4E7CA4944C36}" srcOrd="0" destOrd="0" presId="urn:microsoft.com/office/officeart/2005/8/layout/hierarchy2"/>
    <dgm:cxn modelId="{FFEC7AB0-4706-6A46-97CD-20C6E261B641}" type="presParOf" srcId="{CB5F22EA-FC7B-5243-92AB-F6EE89B4DEC7}" destId="{049AE8CE-341B-A743-A340-6A2060E66B08}" srcOrd="1" destOrd="0" presId="urn:microsoft.com/office/officeart/2005/8/layout/hierarchy2"/>
    <dgm:cxn modelId="{612623A4-E32F-4248-B3E6-C0B1AD9D252C}" type="presParOf" srcId="{D360DD81-0430-7C46-ABB3-DC6C10BABA1C}" destId="{205CE37F-D096-A040-8754-CF6F2574151E}" srcOrd="4" destOrd="0" presId="urn:microsoft.com/office/officeart/2005/8/layout/hierarchy2"/>
    <dgm:cxn modelId="{5AA5867B-6AB5-2E42-8B06-1B2FC0E7EBB6}" type="presParOf" srcId="{205CE37F-D096-A040-8754-CF6F2574151E}" destId="{CB88FC07-126A-0143-B584-25C068BD1425}" srcOrd="0" destOrd="0" presId="urn:microsoft.com/office/officeart/2005/8/layout/hierarchy2"/>
    <dgm:cxn modelId="{3C02B766-2385-8742-96BB-83CE49583474}" type="presParOf" srcId="{D360DD81-0430-7C46-ABB3-DC6C10BABA1C}" destId="{D8B304E5-E85B-9F47-A59E-C360B18779F6}" srcOrd="5" destOrd="0" presId="urn:microsoft.com/office/officeart/2005/8/layout/hierarchy2"/>
    <dgm:cxn modelId="{34DD843A-1D07-764A-8AEA-AF3CC5E75993}" type="presParOf" srcId="{D8B304E5-E85B-9F47-A59E-C360B18779F6}" destId="{C2352AE7-28CD-5A46-926D-0F29A5D83A14}" srcOrd="0" destOrd="0" presId="urn:microsoft.com/office/officeart/2005/8/layout/hierarchy2"/>
    <dgm:cxn modelId="{53187501-BA2F-BB4C-A32A-5F01EB75C4E0}" type="presParOf" srcId="{D8B304E5-E85B-9F47-A59E-C360B18779F6}" destId="{EA32066F-F566-094A-A263-1FA32AD18B85}" srcOrd="1" destOrd="0" presId="urn:microsoft.com/office/officeart/2005/8/layout/hierarchy2"/>
    <dgm:cxn modelId="{2C9518F4-FE6A-9340-B557-723A9C0AC9B6}" type="presParOf" srcId="{D360DD81-0430-7C46-ABB3-DC6C10BABA1C}" destId="{4BCE151C-D1DF-474C-B36D-DD0B40FA0D5E}" srcOrd="6" destOrd="0" presId="urn:microsoft.com/office/officeart/2005/8/layout/hierarchy2"/>
    <dgm:cxn modelId="{4443F6ED-C9F2-0841-AF70-13345D9B9242}" type="presParOf" srcId="{4BCE151C-D1DF-474C-B36D-DD0B40FA0D5E}" destId="{5CA9AB35-569A-3E46-82EF-3A7D0A20A56F}" srcOrd="0" destOrd="0" presId="urn:microsoft.com/office/officeart/2005/8/layout/hierarchy2"/>
    <dgm:cxn modelId="{71F32643-84D8-7F46-9FA0-5FFBEF7F009D}" type="presParOf" srcId="{D360DD81-0430-7C46-ABB3-DC6C10BABA1C}" destId="{96BC257E-A556-B64D-A742-E1BFA02A6B02}" srcOrd="7" destOrd="0" presId="urn:microsoft.com/office/officeart/2005/8/layout/hierarchy2"/>
    <dgm:cxn modelId="{A54FDA46-6407-9C43-A497-616A9115DD4E}" type="presParOf" srcId="{96BC257E-A556-B64D-A742-E1BFA02A6B02}" destId="{8AADF1BB-EF81-CB44-A911-02DF2BC8FF0C}" srcOrd="0" destOrd="0" presId="urn:microsoft.com/office/officeart/2005/8/layout/hierarchy2"/>
    <dgm:cxn modelId="{3098E35E-9BC2-D540-8374-BF7CEF7272A7}" type="presParOf" srcId="{96BC257E-A556-B64D-A742-E1BFA02A6B02}" destId="{00450501-D163-494F-BB11-D28A237F864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E2FE78-3C1B-C042-9493-57D0573C7108}"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40BB5960-39DD-C641-8E2B-3A4C3A2067BC}">
      <dgm:prSet phldrT="[Text]"/>
      <dgm:spPr/>
      <dgm:t>
        <a:bodyPr/>
        <a:lstStyle/>
        <a:p>
          <a:r>
            <a:rPr lang="en-US" dirty="0"/>
            <a:t>Suspension and expulsion</a:t>
          </a:r>
        </a:p>
      </dgm:t>
    </dgm:pt>
    <dgm:pt modelId="{2933C265-849A-7F4E-BC64-ADC5373DE673}" type="parTrans" cxnId="{B410009F-5AF1-4148-B9F8-0F492D5693AB}">
      <dgm:prSet/>
      <dgm:spPr/>
      <dgm:t>
        <a:bodyPr/>
        <a:lstStyle/>
        <a:p>
          <a:endParaRPr lang="en-US"/>
        </a:p>
      </dgm:t>
    </dgm:pt>
    <dgm:pt modelId="{0A406599-BD5D-B745-90C5-7F86311637B7}" type="sibTrans" cxnId="{B410009F-5AF1-4148-B9F8-0F492D5693AB}">
      <dgm:prSet/>
      <dgm:spPr/>
      <dgm:t>
        <a:bodyPr/>
        <a:lstStyle/>
        <a:p>
          <a:endParaRPr lang="en-US"/>
        </a:p>
      </dgm:t>
    </dgm:pt>
    <dgm:pt modelId="{E82BF481-6C24-9240-8347-538D644AEC24}">
      <dgm:prSet phldrT="[Text]"/>
      <dgm:spPr/>
      <dgm:t>
        <a:bodyPr/>
        <a:lstStyle/>
        <a:p>
          <a:r>
            <a:rPr lang="en-US" dirty="0"/>
            <a:t>Trouble with the law</a:t>
          </a:r>
        </a:p>
      </dgm:t>
    </dgm:pt>
    <dgm:pt modelId="{6E5C43AD-3B4F-904C-9FD5-1FD5D04B22C6}" type="parTrans" cxnId="{EF07563F-CB37-1E4E-8897-19F9BADA9525}">
      <dgm:prSet/>
      <dgm:spPr/>
      <dgm:t>
        <a:bodyPr/>
        <a:lstStyle/>
        <a:p>
          <a:endParaRPr lang="en-US"/>
        </a:p>
      </dgm:t>
    </dgm:pt>
    <dgm:pt modelId="{887BA82C-583D-3E48-A8E2-11FA8F7F912B}" type="sibTrans" cxnId="{EF07563F-CB37-1E4E-8897-19F9BADA9525}">
      <dgm:prSet/>
      <dgm:spPr/>
      <dgm:t>
        <a:bodyPr/>
        <a:lstStyle/>
        <a:p>
          <a:endParaRPr lang="en-US"/>
        </a:p>
      </dgm:t>
    </dgm:pt>
    <dgm:pt modelId="{B8BA8080-91AF-2345-8C16-6CAEAC30BAC4}">
      <dgm:prSet phldrT="[Text]"/>
      <dgm:spPr/>
      <dgm:t>
        <a:bodyPr/>
        <a:lstStyle/>
        <a:p>
          <a:r>
            <a:rPr lang="en-US" dirty="0"/>
            <a:t>Risky behavior</a:t>
          </a:r>
        </a:p>
      </dgm:t>
    </dgm:pt>
    <dgm:pt modelId="{A58645CC-E4B6-8544-B9E8-3AA16FD8F458}" type="parTrans" cxnId="{56BECB53-28BB-E743-B36D-9E1C841578CB}">
      <dgm:prSet/>
      <dgm:spPr/>
      <dgm:t>
        <a:bodyPr/>
        <a:lstStyle/>
        <a:p>
          <a:endParaRPr lang="en-US"/>
        </a:p>
      </dgm:t>
    </dgm:pt>
    <dgm:pt modelId="{087744C5-D9FC-A342-973E-F238CEB89715}" type="sibTrans" cxnId="{56BECB53-28BB-E743-B36D-9E1C841578CB}">
      <dgm:prSet/>
      <dgm:spPr/>
      <dgm:t>
        <a:bodyPr/>
        <a:lstStyle/>
        <a:p>
          <a:endParaRPr lang="en-US"/>
        </a:p>
      </dgm:t>
    </dgm:pt>
    <dgm:pt modelId="{51B24E27-1F50-B34E-8CDB-1F36D85F479C}">
      <dgm:prSet phldrT="[Text]"/>
      <dgm:spPr/>
      <dgm:t>
        <a:bodyPr/>
        <a:lstStyle/>
        <a:p>
          <a:r>
            <a:rPr lang="en-US" dirty="0"/>
            <a:t>Lower academic achievement</a:t>
          </a:r>
        </a:p>
      </dgm:t>
    </dgm:pt>
    <dgm:pt modelId="{28439687-87F9-7745-9848-C5D9F883DFEA}" type="parTrans" cxnId="{A62A4EF1-D770-C346-9C85-FA86495856CC}">
      <dgm:prSet/>
      <dgm:spPr/>
      <dgm:t>
        <a:bodyPr/>
        <a:lstStyle/>
        <a:p>
          <a:endParaRPr lang="en-US"/>
        </a:p>
      </dgm:t>
    </dgm:pt>
    <dgm:pt modelId="{D257A9A0-A5A3-5A4B-B3B1-C84A662F94A7}" type="sibTrans" cxnId="{A62A4EF1-D770-C346-9C85-FA86495856CC}">
      <dgm:prSet/>
      <dgm:spPr/>
      <dgm:t>
        <a:bodyPr/>
        <a:lstStyle/>
        <a:p>
          <a:endParaRPr lang="en-US"/>
        </a:p>
      </dgm:t>
    </dgm:pt>
    <dgm:pt modelId="{DD0E60E0-1035-EE49-A3B0-F6DB00F5FEC9}">
      <dgm:prSet phldrT="[Text]"/>
      <dgm:spPr/>
      <dgm:t>
        <a:bodyPr/>
        <a:lstStyle/>
        <a:p>
          <a:r>
            <a:rPr lang="en-US" dirty="0"/>
            <a:t>Poorer mental health</a:t>
          </a:r>
        </a:p>
      </dgm:t>
    </dgm:pt>
    <dgm:pt modelId="{2EE2997C-0A06-F040-A2EE-AEA3C7E9B932}" type="parTrans" cxnId="{2E0A154D-0444-7049-9603-5DC8B6CB7FC5}">
      <dgm:prSet/>
      <dgm:spPr/>
      <dgm:t>
        <a:bodyPr/>
        <a:lstStyle/>
        <a:p>
          <a:endParaRPr lang="en-US"/>
        </a:p>
      </dgm:t>
    </dgm:pt>
    <dgm:pt modelId="{D8ED5B24-1AEF-3A43-B3A8-9408E1BA8FA5}" type="sibTrans" cxnId="{2E0A154D-0444-7049-9603-5DC8B6CB7FC5}">
      <dgm:prSet/>
      <dgm:spPr/>
      <dgm:t>
        <a:bodyPr/>
        <a:lstStyle/>
        <a:p>
          <a:endParaRPr lang="en-US"/>
        </a:p>
      </dgm:t>
    </dgm:pt>
    <dgm:pt modelId="{0813EDEE-B1EC-2E46-B008-9E91919FE522}" type="pres">
      <dgm:prSet presAssocID="{D5E2FE78-3C1B-C042-9493-57D0573C7108}" presName="diagram" presStyleCnt="0">
        <dgm:presLayoutVars>
          <dgm:chPref val="1"/>
          <dgm:dir/>
          <dgm:animOne val="branch"/>
          <dgm:animLvl val="lvl"/>
          <dgm:resizeHandles val="exact"/>
        </dgm:presLayoutVars>
      </dgm:prSet>
      <dgm:spPr/>
    </dgm:pt>
    <dgm:pt modelId="{5E84BC4D-B994-CB47-B733-F8996DCF4A49}" type="pres">
      <dgm:prSet presAssocID="{40BB5960-39DD-C641-8E2B-3A4C3A2067BC}" presName="root1" presStyleCnt="0"/>
      <dgm:spPr/>
    </dgm:pt>
    <dgm:pt modelId="{44C8CFAB-7E43-B343-BD6E-8C056A273F24}" type="pres">
      <dgm:prSet presAssocID="{40BB5960-39DD-C641-8E2B-3A4C3A2067BC}" presName="LevelOneTextNode" presStyleLbl="node0" presStyleIdx="0" presStyleCnt="1">
        <dgm:presLayoutVars>
          <dgm:chPref val="3"/>
        </dgm:presLayoutVars>
      </dgm:prSet>
      <dgm:spPr/>
    </dgm:pt>
    <dgm:pt modelId="{D360DD81-0430-7C46-ABB3-DC6C10BABA1C}" type="pres">
      <dgm:prSet presAssocID="{40BB5960-39DD-C641-8E2B-3A4C3A2067BC}" presName="level2hierChild" presStyleCnt="0"/>
      <dgm:spPr/>
    </dgm:pt>
    <dgm:pt modelId="{92C3FA3E-52F3-CB4D-B8F7-5E4308842B84}" type="pres">
      <dgm:prSet presAssocID="{6E5C43AD-3B4F-904C-9FD5-1FD5D04B22C6}" presName="conn2-1" presStyleLbl="parChTrans1D2" presStyleIdx="0" presStyleCnt="4"/>
      <dgm:spPr/>
    </dgm:pt>
    <dgm:pt modelId="{BE5598EE-A654-2846-B670-1C78EE4C7CEF}" type="pres">
      <dgm:prSet presAssocID="{6E5C43AD-3B4F-904C-9FD5-1FD5D04B22C6}" presName="connTx" presStyleLbl="parChTrans1D2" presStyleIdx="0" presStyleCnt="4"/>
      <dgm:spPr/>
    </dgm:pt>
    <dgm:pt modelId="{6932D6F2-2753-264E-BD51-49A29E43AC3D}" type="pres">
      <dgm:prSet presAssocID="{E82BF481-6C24-9240-8347-538D644AEC24}" presName="root2" presStyleCnt="0"/>
      <dgm:spPr/>
    </dgm:pt>
    <dgm:pt modelId="{E543D576-FE89-0346-8602-DD774C16D89E}" type="pres">
      <dgm:prSet presAssocID="{E82BF481-6C24-9240-8347-538D644AEC24}" presName="LevelTwoTextNode" presStyleLbl="node2" presStyleIdx="0" presStyleCnt="4">
        <dgm:presLayoutVars>
          <dgm:chPref val="3"/>
        </dgm:presLayoutVars>
      </dgm:prSet>
      <dgm:spPr/>
    </dgm:pt>
    <dgm:pt modelId="{09AF3582-1090-A941-90B2-4C068AF1B9CF}" type="pres">
      <dgm:prSet presAssocID="{E82BF481-6C24-9240-8347-538D644AEC24}" presName="level3hierChild" presStyleCnt="0"/>
      <dgm:spPr/>
    </dgm:pt>
    <dgm:pt modelId="{F4A1BBF9-5C4F-2C4B-AC82-09019D52196E}" type="pres">
      <dgm:prSet presAssocID="{A58645CC-E4B6-8544-B9E8-3AA16FD8F458}" presName="conn2-1" presStyleLbl="parChTrans1D2" presStyleIdx="1" presStyleCnt="4"/>
      <dgm:spPr/>
    </dgm:pt>
    <dgm:pt modelId="{FF3DF6AE-0D73-6043-A328-C69F0897B3E1}" type="pres">
      <dgm:prSet presAssocID="{A58645CC-E4B6-8544-B9E8-3AA16FD8F458}" presName="connTx" presStyleLbl="parChTrans1D2" presStyleIdx="1" presStyleCnt="4"/>
      <dgm:spPr/>
    </dgm:pt>
    <dgm:pt modelId="{CB5F22EA-FC7B-5243-92AB-F6EE89B4DEC7}" type="pres">
      <dgm:prSet presAssocID="{B8BA8080-91AF-2345-8C16-6CAEAC30BAC4}" presName="root2" presStyleCnt="0"/>
      <dgm:spPr/>
    </dgm:pt>
    <dgm:pt modelId="{FE7F23D8-BAB0-354A-81BA-4E7CA4944C36}" type="pres">
      <dgm:prSet presAssocID="{B8BA8080-91AF-2345-8C16-6CAEAC30BAC4}" presName="LevelTwoTextNode" presStyleLbl="node2" presStyleIdx="1" presStyleCnt="4">
        <dgm:presLayoutVars>
          <dgm:chPref val="3"/>
        </dgm:presLayoutVars>
      </dgm:prSet>
      <dgm:spPr/>
    </dgm:pt>
    <dgm:pt modelId="{049AE8CE-341B-A743-A340-6A2060E66B08}" type="pres">
      <dgm:prSet presAssocID="{B8BA8080-91AF-2345-8C16-6CAEAC30BAC4}" presName="level3hierChild" presStyleCnt="0"/>
      <dgm:spPr/>
    </dgm:pt>
    <dgm:pt modelId="{205CE37F-D096-A040-8754-CF6F2574151E}" type="pres">
      <dgm:prSet presAssocID="{28439687-87F9-7745-9848-C5D9F883DFEA}" presName="conn2-1" presStyleLbl="parChTrans1D2" presStyleIdx="2" presStyleCnt="4"/>
      <dgm:spPr/>
    </dgm:pt>
    <dgm:pt modelId="{CB88FC07-126A-0143-B584-25C068BD1425}" type="pres">
      <dgm:prSet presAssocID="{28439687-87F9-7745-9848-C5D9F883DFEA}" presName="connTx" presStyleLbl="parChTrans1D2" presStyleIdx="2" presStyleCnt="4"/>
      <dgm:spPr/>
    </dgm:pt>
    <dgm:pt modelId="{D8B304E5-E85B-9F47-A59E-C360B18779F6}" type="pres">
      <dgm:prSet presAssocID="{51B24E27-1F50-B34E-8CDB-1F36D85F479C}" presName="root2" presStyleCnt="0"/>
      <dgm:spPr/>
    </dgm:pt>
    <dgm:pt modelId="{C2352AE7-28CD-5A46-926D-0F29A5D83A14}" type="pres">
      <dgm:prSet presAssocID="{51B24E27-1F50-B34E-8CDB-1F36D85F479C}" presName="LevelTwoTextNode" presStyleLbl="node2" presStyleIdx="2" presStyleCnt="4">
        <dgm:presLayoutVars>
          <dgm:chPref val="3"/>
        </dgm:presLayoutVars>
      </dgm:prSet>
      <dgm:spPr/>
    </dgm:pt>
    <dgm:pt modelId="{EA32066F-F566-094A-A263-1FA32AD18B85}" type="pres">
      <dgm:prSet presAssocID="{51B24E27-1F50-B34E-8CDB-1F36D85F479C}" presName="level3hierChild" presStyleCnt="0"/>
      <dgm:spPr/>
    </dgm:pt>
    <dgm:pt modelId="{4BCE151C-D1DF-474C-B36D-DD0B40FA0D5E}" type="pres">
      <dgm:prSet presAssocID="{2EE2997C-0A06-F040-A2EE-AEA3C7E9B932}" presName="conn2-1" presStyleLbl="parChTrans1D2" presStyleIdx="3" presStyleCnt="4"/>
      <dgm:spPr/>
    </dgm:pt>
    <dgm:pt modelId="{5CA9AB35-569A-3E46-82EF-3A7D0A20A56F}" type="pres">
      <dgm:prSet presAssocID="{2EE2997C-0A06-F040-A2EE-AEA3C7E9B932}" presName="connTx" presStyleLbl="parChTrans1D2" presStyleIdx="3" presStyleCnt="4"/>
      <dgm:spPr/>
    </dgm:pt>
    <dgm:pt modelId="{96BC257E-A556-B64D-A742-E1BFA02A6B02}" type="pres">
      <dgm:prSet presAssocID="{DD0E60E0-1035-EE49-A3B0-F6DB00F5FEC9}" presName="root2" presStyleCnt="0"/>
      <dgm:spPr/>
    </dgm:pt>
    <dgm:pt modelId="{8AADF1BB-EF81-CB44-A911-02DF2BC8FF0C}" type="pres">
      <dgm:prSet presAssocID="{DD0E60E0-1035-EE49-A3B0-F6DB00F5FEC9}" presName="LevelTwoTextNode" presStyleLbl="node2" presStyleIdx="3" presStyleCnt="4">
        <dgm:presLayoutVars>
          <dgm:chPref val="3"/>
        </dgm:presLayoutVars>
      </dgm:prSet>
      <dgm:spPr/>
    </dgm:pt>
    <dgm:pt modelId="{00450501-D163-494F-BB11-D28A237F864A}" type="pres">
      <dgm:prSet presAssocID="{DD0E60E0-1035-EE49-A3B0-F6DB00F5FEC9}" presName="level3hierChild" presStyleCnt="0"/>
      <dgm:spPr/>
    </dgm:pt>
  </dgm:ptLst>
  <dgm:cxnLst>
    <dgm:cxn modelId="{405D5809-E9B6-EC44-B27F-E98E64B8E281}" type="presOf" srcId="{E82BF481-6C24-9240-8347-538D644AEC24}" destId="{E543D576-FE89-0346-8602-DD774C16D89E}" srcOrd="0" destOrd="0" presId="urn:microsoft.com/office/officeart/2005/8/layout/hierarchy2"/>
    <dgm:cxn modelId="{36E8CF26-BE90-D440-8DB8-369A7376D3B3}" type="presOf" srcId="{40BB5960-39DD-C641-8E2B-3A4C3A2067BC}" destId="{44C8CFAB-7E43-B343-BD6E-8C056A273F24}" srcOrd="0" destOrd="0" presId="urn:microsoft.com/office/officeart/2005/8/layout/hierarchy2"/>
    <dgm:cxn modelId="{D75CB72E-44C1-A84C-9478-D02121DB1D5F}" type="presOf" srcId="{2EE2997C-0A06-F040-A2EE-AEA3C7E9B932}" destId="{5CA9AB35-569A-3E46-82EF-3A7D0A20A56F}" srcOrd="1" destOrd="0" presId="urn:microsoft.com/office/officeart/2005/8/layout/hierarchy2"/>
    <dgm:cxn modelId="{097C593B-F2D3-724C-B7C4-8E1C59D9258F}" type="presOf" srcId="{6E5C43AD-3B4F-904C-9FD5-1FD5D04B22C6}" destId="{BE5598EE-A654-2846-B670-1C78EE4C7CEF}" srcOrd="1" destOrd="0" presId="urn:microsoft.com/office/officeart/2005/8/layout/hierarchy2"/>
    <dgm:cxn modelId="{EF07563F-CB37-1E4E-8897-19F9BADA9525}" srcId="{40BB5960-39DD-C641-8E2B-3A4C3A2067BC}" destId="{E82BF481-6C24-9240-8347-538D644AEC24}" srcOrd="0" destOrd="0" parTransId="{6E5C43AD-3B4F-904C-9FD5-1FD5D04B22C6}" sibTransId="{887BA82C-583D-3E48-A8E2-11FA8F7F912B}"/>
    <dgm:cxn modelId="{9AC7FE5C-E4CE-8441-9CCE-C784319E0A14}" type="presOf" srcId="{2EE2997C-0A06-F040-A2EE-AEA3C7E9B932}" destId="{4BCE151C-D1DF-474C-B36D-DD0B40FA0D5E}" srcOrd="0" destOrd="0" presId="urn:microsoft.com/office/officeart/2005/8/layout/hierarchy2"/>
    <dgm:cxn modelId="{2E0A154D-0444-7049-9603-5DC8B6CB7FC5}" srcId="{40BB5960-39DD-C641-8E2B-3A4C3A2067BC}" destId="{DD0E60E0-1035-EE49-A3B0-F6DB00F5FEC9}" srcOrd="3" destOrd="0" parTransId="{2EE2997C-0A06-F040-A2EE-AEA3C7E9B932}" sibTransId="{D8ED5B24-1AEF-3A43-B3A8-9408E1BA8FA5}"/>
    <dgm:cxn modelId="{9806A94E-71CE-9F4A-A5F8-E6BB0E773C94}" type="presOf" srcId="{6E5C43AD-3B4F-904C-9FD5-1FD5D04B22C6}" destId="{92C3FA3E-52F3-CB4D-B8F7-5E4308842B84}" srcOrd="0" destOrd="0" presId="urn:microsoft.com/office/officeart/2005/8/layout/hierarchy2"/>
    <dgm:cxn modelId="{56BECB53-28BB-E743-B36D-9E1C841578CB}" srcId="{40BB5960-39DD-C641-8E2B-3A4C3A2067BC}" destId="{B8BA8080-91AF-2345-8C16-6CAEAC30BAC4}" srcOrd="1" destOrd="0" parTransId="{A58645CC-E4B6-8544-B9E8-3AA16FD8F458}" sibTransId="{087744C5-D9FC-A342-973E-F238CEB89715}"/>
    <dgm:cxn modelId="{9D969483-CAE2-334E-8432-78193703FCC9}" type="presOf" srcId="{51B24E27-1F50-B34E-8CDB-1F36D85F479C}" destId="{C2352AE7-28CD-5A46-926D-0F29A5D83A14}" srcOrd="0" destOrd="0" presId="urn:microsoft.com/office/officeart/2005/8/layout/hierarchy2"/>
    <dgm:cxn modelId="{AAEBA68A-DA08-4844-AC88-E95DDE2392F6}" type="presOf" srcId="{A58645CC-E4B6-8544-B9E8-3AA16FD8F458}" destId="{F4A1BBF9-5C4F-2C4B-AC82-09019D52196E}" srcOrd="0" destOrd="0" presId="urn:microsoft.com/office/officeart/2005/8/layout/hierarchy2"/>
    <dgm:cxn modelId="{B410009F-5AF1-4148-B9F8-0F492D5693AB}" srcId="{D5E2FE78-3C1B-C042-9493-57D0573C7108}" destId="{40BB5960-39DD-C641-8E2B-3A4C3A2067BC}" srcOrd="0" destOrd="0" parTransId="{2933C265-849A-7F4E-BC64-ADC5373DE673}" sibTransId="{0A406599-BD5D-B745-90C5-7F86311637B7}"/>
    <dgm:cxn modelId="{680D459F-99E8-2742-8153-400A9E8E6097}" type="presOf" srcId="{A58645CC-E4B6-8544-B9E8-3AA16FD8F458}" destId="{FF3DF6AE-0D73-6043-A328-C69F0897B3E1}" srcOrd="1" destOrd="0" presId="urn:microsoft.com/office/officeart/2005/8/layout/hierarchy2"/>
    <dgm:cxn modelId="{56787E9F-24DB-E849-8714-AB33EB6482FD}" type="presOf" srcId="{DD0E60E0-1035-EE49-A3B0-F6DB00F5FEC9}" destId="{8AADF1BB-EF81-CB44-A911-02DF2BC8FF0C}" srcOrd="0" destOrd="0" presId="urn:microsoft.com/office/officeart/2005/8/layout/hierarchy2"/>
    <dgm:cxn modelId="{8415B0E1-4254-C74C-A848-689945C4F5ED}" type="presOf" srcId="{28439687-87F9-7745-9848-C5D9F883DFEA}" destId="{205CE37F-D096-A040-8754-CF6F2574151E}" srcOrd="0" destOrd="0" presId="urn:microsoft.com/office/officeart/2005/8/layout/hierarchy2"/>
    <dgm:cxn modelId="{280236F1-7496-CD43-BCF1-63D9CA973502}" type="presOf" srcId="{28439687-87F9-7745-9848-C5D9F883DFEA}" destId="{CB88FC07-126A-0143-B584-25C068BD1425}" srcOrd="1" destOrd="0" presId="urn:microsoft.com/office/officeart/2005/8/layout/hierarchy2"/>
    <dgm:cxn modelId="{A62A4EF1-D770-C346-9C85-FA86495856CC}" srcId="{40BB5960-39DD-C641-8E2B-3A4C3A2067BC}" destId="{51B24E27-1F50-B34E-8CDB-1F36D85F479C}" srcOrd="2" destOrd="0" parTransId="{28439687-87F9-7745-9848-C5D9F883DFEA}" sibTransId="{D257A9A0-A5A3-5A4B-B3B1-C84A662F94A7}"/>
    <dgm:cxn modelId="{294C53F2-4910-2247-ABF5-C5187DF8B5F1}" type="presOf" srcId="{D5E2FE78-3C1B-C042-9493-57D0573C7108}" destId="{0813EDEE-B1EC-2E46-B008-9E91919FE522}" srcOrd="0" destOrd="0" presId="urn:microsoft.com/office/officeart/2005/8/layout/hierarchy2"/>
    <dgm:cxn modelId="{9DDA50FA-E493-3D41-B03B-8BAD8467BEA3}" type="presOf" srcId="{B8BA8080-91AF-2345-8C16-6CAEAC30BAC4}" destId="{FE7F23D8-BAB0-354A-81BA-4E7CA4944C36}" srcOrd="0" destOrd="0" presId="urn:microsoft.com/office/officeart/2005/8/layout/hierarchy2"/>
    <dgm:cxn modelId="{6831BF8E-F36F-4447-B2BE-D8E6B555DE4B}" type="presParOf" srcId="{0813EDEE-B1EC-2E46-B008-9E91919FE522}" destId="{5E84BC4D-B994-CB47-B733-F8996DCF4A49}" srcOrd="0" destOrd="0" presId="urn:microsoft.com/office/officeart/2005/8/layout/hierarchy2"/>
    <dgm:cxn modelId="{921CCF47-9268-354A-852D-A457ECB5CE11}" type="presParOf" srcId="{5E84BC4D-B994-CB47-B733-F8996DCF4A49}" destId="{44C8CFAB-7E43-B343-BD6E-8C056A273F24}" srcOrd="0" destOrd="0" presId="urn:microsoft.com/office/officeart/2005/8/layout/hierarchy2"/>
    <dgm:cxn modelId="{AE24B81F-75D2-6243-A756-EB7FDE04E58F}" type="presParOf" srcId="{5E84BC4D-B994-CB47-B733-F8996DCF4A49}" destId="{D360DD81-0430-7C46-ABB3-DC6C10BABA1C}" srcOrd="1" destOrd="0" presId="urn:microsoft.com/office/officeart/2005/8/layout/hierarchy2"/>
    <dgm:cxn modelId="{A9A6F4C9-9E40-0F42-880A-B15A8304EBD7}" type="presParOf" srcId="{D360DD81-0430-7C46-ABB3-DC6C10BABA1C}" destId="{92C3FA3E-52F3-CB4D-B8F7-5E4308842B84}" srcOrd="0" destOrd="0" presId="urn:microsoft.com/office/officeart/2005/8/layout/hierarchy2"/>
    <dgm:cxn modelId="{B38BE756-AC14-5947-B3D1-009E34DE26E8}" type="presParOf" srcId="{92C3FA3E-52F3-CB4D-B8F7-5E4308842B84}" destId="{BE5598EE-A654-2846-B670-1C78EE4C7CEF}" srcOrd="0" destOrd="0" presId="urn:microsoft.com/office/officeart/2005/8/layout/hierarchy2"/>
    <dgm:cxn modelId="{46341241-D209-AB45-A379-B0EF1215C6BE}" type="presParOf" srcId="{D360DD81-0430-7C46-ABB3-DC6C10BABA1C}" destId="{6932D6F2-2753-264E-BD51-49A29E43AC3D}" srcOrd="1" destOrd="0" presId="urn:microsoft.com/office/officeart/2005/8/layout/hierarchy2"/>
    <dgm:cxn modelId="{952911C2-3CE9-8244-B941-71E8DA93FEBF}" type="presParOf" srcId="{6932D6F2-2753-264E-BD51-49A29E43AC3D}" destId="{E543D576-FE89-0346-8602-DD774C16D89E}" srcOrd="0" destOrd="0" presId="urn:microsoft.com/office/officeart/2005/8/layout/hierarchy2"/>
    <dgm:cxn modelId="{F06093EE-6393-1445-8365-993D6C0CD5C0}" type="presParOf" srcId="{6932D6F2-2753-264E-BD51-49A29E43AC3D}" destId="{09AF3582-1090-A941-90B2-4C068AF1B9CF}" srcOrd="1" destOrd="0" presId="urn:microsoft.com/office/officeart/2005/8/layout/hierarchy2"/>
    <dgm:cxn modelId="{0DBE2716-76F5-864D-8790-73763F3A6CD4}" type="presParOf" srcId="{D360DD81-0430-7C46-ABB3-DC6C10BABA1C}" destId="{F4A1BBF9-5C4F-2C4B-AC82-09019D52196E}" srcOrd="2" destOrd="0" presId="urn:microsoft.com/office/officeart/2005/8/layout/hierarchy2"/>
    <dgm:cxn modelId="{F35FDED6-0900-A747-B84E-6497745079E6}" type="presParOf" srcId="{F4A1BBF9-5C4F-2C4B-AC82-09019D52196E}" destId="{FF3DF6AE-0D73-6043-A328-C69F0897B3E1}" srcOrd="0" destOrd="0" presId="urn:microsoft.com/office/officeart/2005/8/layout/hierarchy2"/>
    <dgm:cxn modelId="{BC4AAB76-ECF8-9A47-819E-5AC20C5F0D4B}" type="presParOf" srcId="{D360DD81-0430-7C46-ABB3-DC6C10BABA1C}" destId="{CB5F22EA-FC7B-5243-92AB-F6EE89B4DEC7}" srcOrd="3" destOrd="0" presId="urn:microsoft.com/office/officeart/2005/8/layout/hierarchy2"/>
    <dgm:cxn modelId="{0D0BA6F2-29EB-FF48-8404-7CA919037F1F}" type="presParOf" srcId="{CB5F22EA-FC7B-5243-92AB-F6EE89B4DEC7}" destId="{FE7F23D8-BAB0-354A-81BA-4E7CA4944C36}" srcOrd="0" destOrd="0" presId="urn:microsoft.com/office/officeart/2005/8/layout/hierarchy2"/>
    <dgm:cxn modelId="{FFEC7AB0-4706-6A46-97CD-20C6E261B641}" type="presParOf" srcId="{CB5F22EA-FC7B-5243-92AB-F6EE89B4DEC7}" destId="{049AE8CE-341B-A743-A340-6A2060E66B08}" srcOrd="1" destOrd="0" presId="urn:microsoft.com/office/officeart/2005/8/layout/hierarchy2"/>
    <dgm:cxn modelId="{612623A4-E32F-4248-B3E6-C0B1AD9D252C}" type="presParOf" srcId="{D360DD81-0430-7C46-ABB3-DC6C10BABA1C}" destId="{205CE37F-D096-A040-8754-CF6F2574151E}" srcOrd="4" destOrd="0" presId="urn:microsoft.com/office/officeart/2005/8/layout/hierarchy2"/>
    <dgm:cxn modelId="{5AA5867B-6AB5-2E42-8B06-1B2FC0E7EBB6}" type="presParOf" srcId="{205CE37F-D096-A040-8754-CF6F2574151E}" destId="{CB88FC07-126A-0143-B584-25C068BD1425}" srcOrd="0" destOrd="0" presId="urn:microsoft.com/office/officeart/2005/8/layout/hierarchy2"/>
    <dgm:cxn modelId="{3C02B766-2385-8742-96BB-83CE49583474}" type="presParOf" srcId="{D360DD81-0430-7C46-ABB3-DC6C10BABA1C}" destId="{D8B304E5-E85B-9F47-A59E-C360B18779F6}" srcOrd="5" destOrd="0" presId="urn:microsoft.com/office/officeart/2005/8/layout/hierarchy2"/>
    <dgm:cxn modelId="{34DD843A-1D07-764A-8AEA-AF3CC5E75993}" type="presParOf" srcId="{D8B304E5-E85B-9F47-A59E-C360B18779F6}" destId="{C2352AE7-28CD-5A46-926D-0F29A5D83A14}" srcOrd="0" destOrd="0" presId="urn:microsoft.com/office/officeart/2005/8/layout/hierarchy2"/>
    <dgm:cxn modelId="{53187501-BA2F-BB4C-A32A-5F01EB75C4E0}" type="presParOf" srcId="{D8B304E5-E85B-9F47-A59E-C360B18779F6}" destId="{EA32066F-F566-094A-A263-1FA32AD18B85}" srcOrd="1" destOrd="0" presId="urn:microsoft.com/office/officeart/2005/8/layout/hierarchy2"/>
    <dgm:cxn modelId="{2C9518F4-FE6A-9340-B557-723A9C0AC9B6}" type="presParOf" srcId="{D360DD81-0430-7C46-ABB3-DC6C10BABA1C}" destId="{4BCE151C-D1DF-474C-B36D-DD0B40FA0D5E}" srcOrd="6" destOrd="0" presId="urn:microsoft.com/office/officeart/2005/8/layout/hierarchy2"/>
    <dgm:cxn modelId="{4443F6ED-C9F2-0841-AF70-13345D9B9242}" type="presParOf" srcId="{4BCE151C-D1DF-474C-B36D-DD0B40FA0D5E}" destId="{5CA9AB35-569A-3E46-82EF-3A7D0A20A56F}" srcOrd="0" destOrd="0" presId="urn:microsoft.com/office/officeart/2005/8/layout/hierarchy2"/>
    <dgm:cxn modelId="{71F32643-84D8-7F46-9FA0-5FFBEF7F009D}" type="presParOf" srcId="{D360DD81-0430-7C46-ABB3-DC6C10BABA1C}" destId="{96BC257E-A556-B64D-A742-E1BFA02A6B02}" srcOrd="7" destOrd="0" presId="urn:microsoft.com/office/officeart/2005/8/layout/hierarchy2"/>
    <dgm:cxn modelId="{A54FDA46-6407-9C43-A497-616A9115DD4E}" type="presParOf" srcId="{96BC257E-A556-B64D-A742-E1BFA02A6B02}" destId="{8AADF1BB-EF81-CB44-A911-02DF2BC8FF0C}" srcOrd="0" destOrd="0" presId="urn:microsoft.com/office/officeart/2005/8/layout/hierarchy2"/>
    <dgm:cxn modelId="{3098E35E-9BC2-D540-8374-BF7CEF7272A7}" type="presParOf" srcId="{96BC257E-A556-B64D-A742-E1BFA02A6B02}" destId="{00450501-D163-494F-BB11-D28A237F864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E2FE78-3C1B-C042-9493-57D0573C7108}"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40BB5960-39DD-C641-8E2B-3A4C3A2067BC}">
      <dgm:prSet phldrT="[Text]"/>
      <dgm:spPr/>
      <dgm:t>
        <a:bodyPr/>
        <a:lstStyle/>
        <a:p>
          <a:r>
            <a:rPr lang="en-US" dirty="0"/>
            <a:t>Suspension and expulsion</a:t>
          </a:r>
        </a:p>
      </dgm:t>
    </dgm:pt>
    <dgm:pt modelId="{2933C265-849A-7F4E-BC64-ADC5373DE673}" type="parTrans" cxnId="{B410009F-5AF1-4148-B9F8-0F492D5693AB}">
      <dgm:prSet/>
      <dgm:spPr/>
      <dgm:t>
        <a:bodyPr/>
        <a:lstStyle/>
        <a:p>
          <a:endParaRPr lang="en-US"/>
        </a:p>
      </dgm:t>
    </dgm:pt>
    <dgm:pt modelId="{0A406599-BD5D-B745-90C5-7F86311637B7}" type="sibTrans" cxnId="{B410009F-5AF1-4148-B9F8-0F492D5693AB}">
      <dgm:prSet/>
      <dgm:spPr/>
      <dgm:t>
        <a:bodyPr/>
        <a:lstStyle/>
        <a:p>
          <a:endParaRPr lang="en-US"/>
        </a:p>
      </dgm:t>
    </dgm:pt>
    <dgm:pt modelId="{E82BF481-6C24-9240-8347-538D644AEC24}">
      <dgm:prSet phldrT="[Text]"/>
      <dgm:spPr/>
      <dgm:t>
        <a:bodyPr/>
        <a:lstStyle/>
        <a:p>
          <a:r>
            <a:rPr lang="en-US" dirty="0"/>
            <a:t>Trouble with the law</a:t>
          </a:r>
        </a:p>
      </dgm:t>
    </dgm:pt>
    <dgm:pt modelId="{6E5C43AD-3B4F-904C-9FD5-1FD5D04B22C6}" type="parTrans" cxnId="{EF07563F-CB37-1E4E-8897-19F9BADA9525}">
      <dgm:prSet/>
      <dgm:spPr/>
      <dgm:t>
        <a:bodyPr/>
        <a:lstStyle/>
        <a:p>
          <a:endParaRPr lang="en-US"/>
        </a:p>
      </dgm:t>
    </dgm:pt>
    <dgm:pt modelId="{887BA82C-583D-3E48-A8E2-11FA8F7F912B}" type="sibTrans" cxnId="{EF07563F-CB37-1E4E-8897-19F9BADA9525}">
      <dgm:prSet/>
      <dgm:spPr/>
      <dgm:t>
        <a:bodyPr/>
        <a:lstStyle/>
        <a:p>
          <a:endParaRPr lang="en-US"/>
        </a:p>
      </dgm:t>
    </dgm:pt>
    <dgm:pt modelId="{B8BA8080-91AF-2345-8C16-6CAEAC30BAC4}">
      <dgm:prSet phldrT="[Text]"/>
      <dgm:spPr/>
      <dgm:t>
        <a:bodyPr/>
        <a:lstStyle/>
        <a:p>
          <a:r>
            <a:rPr lang="en-US" dirty="0"/>
            <a:t>Risky behavior</a:t>
          </a:r>
        </a:p>
      </dgm:t>
    </dgm:pt>
    <dgm:pt modelId="{A58645CC-E4B6-8544-B9E8-3AA16FD8F458}" type="parTrans" cxnId="{56BECB53-28BB-E743-B36D-9E1C841578CB}">
      <dgm:prSet/>
      <dgm:spPr/>
      <dgm:t>
        <a:bodyPr/>
        <a:lstStyle/>
        <a:p>
          <a:endParaRPr lang="en-US"/>
        </a:p>
      </dgm:t>
    </dgm:pt>
    <dgm:pt modelId="{087744C5-D9FC-A342-973E-F238CEB89715}" type="sibTrans" cxnId="{56BECB53-28BB-E743-B36D-9E1C841578CB}">
      <dgm:prSet/>
      <dgm:spPr/>
      <dgm:t>
        <a:bodyPr/>
        <a:lstStyle/>
        <a:p>
          <a:endParaRPr lang="en-US"/>
        </a:p>
      </dgm:t>
    </dgm:pt>
    <dgm:pt modelId="{51B24E27-1F50-B34E-8CDB-1F36D85F479C}">
      <dgm:prSet phldrT="[Text]"/>
      <dgm:spPr/>
      <dgm:t>
        <a:bodyPr/>
        <a:lstStyle/>
        <a:p>
          <a:r>
            <a:rPr lang="en-US" dirty="0"/>
            <a:t>Lower academic achievement</a:t>
          </a:r>
        </a:p>
      </dgm:t>
    </dgm:pt>
    <dgm:pt modelId="{28439687-87F9-7745-9848-C5D9F883DFEA}" type="parTrans" cxnId="{A62A4EF1-D770-C346-9C85-FA86495856CC}">
      <dgm:prSet/>
      <dgm:spPr/>
      <dgm:t>
        <a:bodyPr/>
        <a:lstStyle/>
        <a:p>
          <a:endParaRPr lang="en-US"/>
        </a:p>
      </dgm:t>
    </dgm:pt>
    <dgm:pt modelId="{D257A9A0-A5A3-5A4B-B3B1-C84A662F94A7}" type="sibTrans" cxnId="{A62A4EF1-D770-C346-9C85-FA86495856CC}">
      <dgm:prSet/>
      <dgm:spPr/>
      <dgm:t>
        <a:bodyPr/>
        <a:lstStyle/>
        <a:p>
          <a:endParaRPr lang="en-US"/>
        </a:p>
      </dgm:t>
    </dgm:pt>
    <dgm:pt modelId="{DD0E60E0-1035-EE49-A3B0-F6DB00F5FEC9}">
      <dgm:prSet phldrT="[Text]"/>
      <dgm:spPr/>
      <dgm:t>
        <a:bodyPr/>
        <a:lstStyle/>
        <a:p>
          <a:r>
            <a:rPr lang="en-US" dirty="0"/>
            <a:t>Poorer mental health</a:t>
          </a:r>
        </a:p>
      </dgm:t>
    </dgm:pt>
    <dgm:pt modelId="{2EE2997C-0A06-F040-A2EE-AEA3C7E9B932}" type="parTrans" cxnId="{2E0A154D-0444-7049-9603-5DC8B6CB7FC5}">
      <dgm:prSet/>
      <dgm:spPr/>
      <dgm:t>
        <a:bodyPr/>
        <a:lstStyle/>
        <a:p>
          <a:endParaRPr lang="en-US"/>
        </a:p>
      </dgm:t>
    </dgm:pt>
    <dgm:pt modelId="{D8ED5B24-1AEF-3A43-B3A8-9408E1BA8FA5}" type="sibTrans" cxnId="{2E0A154D-0444-7049-9603-5DC8B6CB7FC5}">
      <dgm:prSet/>
      <dgm:spPr/>
      <dgm:t>
        <a:bodyPr/>
        <a:lstStyle/>
        <a:p>
          <a:endParaRPr lang="en-US"/>
        </a:p>
      </dgm:t>
    </dgm:pt>
    <dgm:pt modelId="{61089EB7-D32B-5948-8013-33E0336327B8}">
      <dgm:prSet phldrT="[Text]"/>
      <dgm:spPr/>
      <dgm:t>
        <a:bodyPr/>
        <a:lstStyle/>
        <a:p>
          <a:r>
            <a:rPr lang="en-US" dirty="0"/>
            <a:t>Prenatal alcohol exposure</a:t>
          </a:r>
        </a:p>
      </dgm:t>
    </dgm:pt>
    <dgm:pt modelId="{DA3884E2-A029-0F40-9696-20FC85FA96BF}" type="parTrans" cxnId="{7522296D-19D7-7F47-AECC-7C75E98F3241}">
      <dgm:prSet/>
      <dgm:spPr/>
      <dgm:t>
        <a:bodyPr/>
        <a:lstStyle/>
        <a:p>
          <a:endParaRPr lang="en-US"/>
        </a:p>
      </dgm:t>
    </dgm:pt>
    <dgm:pt modelId="{4FBB8CE3-3E8D-F04F-AF00-65C8F44853EA}" type="sibTrans" cxnId="{7522296D-19D7-7F47-AECC-7C75E98F3241}">
      <dgm:prSet/>
      <dgm:spPr/>
      <dgm:t>
        <a:bodyPr/>
        <a:lstStyle/>
        <a:p>
          <a:endParaRPr lang="en-US"/>
        </a:p>
      </dgm:t>
    </dgm:pt>
    <dgm:pt modelId="{0813EDEE-B1EC-2E46-B008-9E91919FE522}" type="pres">
      <dgm:prSet presAssocID="{D5E2FE78-3C1B-C042-9493-57D0573C7108}" presName="diagram" presStyleCnt="0">
        <dgm:presLayoutVars>
          <dgm:chPref val="1"/>
          <dgm:dir/>
          <dgm:animOne val="branch"/>
          <dgm:animLvl val="lvl"/>
          <dgm:resizeHandles val="exact"/>
        </dgm:presLayoutVars>
      </dgm:prSet>
      <dgm:spPr/>
    </dgm:pt>
    <dgm:pt modelId="{3610D112-2167-C043-AD93-3216C703F42B}" type="pres">
      <dgm:prSet presAssocID="{61089EB7-D32B-5948-8013-33E0336327B8}" presName="root1" presStyleCnt="0"/>
      <dgm:spPr/>
    </dgm:pt>
    <dgm:pt modelId="{25F9870A-B1C6-5646-B578-4B5EB99E319F}" type="pres">
      <dgm:prSet presAssocID="{61089EB7-D32B-5948-8013-33E0336327B8}" presName="LevelOneTextNode" presStyleLbl="node0" presStyleIdx="0" presStyleCnt="1" custLinFactNeighborX="16434" custLinFactNeighborY="0">
        <dgm:presLayoutVars>
          <dgm:chPref val="3"/>
        </dgm:presLayoutVars>
      </dgm:prSet>
      <dgm:spPr/>
    </dgm:pt>
    <dgm:pt modelId="{85074E63-A5F9-9643-AB2E-CEF45E2521DE}" type="pres">
      <dgm:prSet presAssocID="{61089EB7-D32B-5948-8013-33E0336327B8}" presName="level2hierChild" presStyleCnt="0"/>
      <dgm:spPr/>
    </dgm:pt>
    <dgm:pt modelId="{05CBD2CC-655D-7646-988B-704CFA8E35CC}" type="pres">
      <dgm:prSet presAssocID="{2933C265-849A-7F4E-BC64-ADC5373DE673}" presName="conn2-1" presStyleLbl="parChTrans1D2" presStyleIdx="0" presStyleCnt="1"/>
      <dgm:spPr/>
    </dgm:pt>
    <dgm:pt modelId="{7CB1E61C-D553-0E47-83D6-A3DDE83C4E57}" type="pres">
      <dgm:prSet presAssocID="{2933C265-849A-7F4E-BC64-ADC5373DE673}" presName="connTx" presStyleLbl="parChTrans1D2" presStyleIdx="0" presStyleCnt="1"/>
      <dgm:spPr/>
    </dgm:pt>
    <dgm:pt modelId="{CDB7CE4C-8C53-EA41-9B58-A0F1EAC4C900}" type="pres">
      <dgm:prSet presAssocID="{40BB5960-39DD-C641-8E2B-3A4C3A2067BC}" presName="root2" presStyleCnt="0"/>
      <dgm:spPr/>
    </dgm:pt>
    <dgm:pt modelId="{146068EC-11CF-5643-A570-6F1C21221062}" type="pres">
      <dgm:prSet presAssocID="{40BB5960-39DD-C641-8E2B-3A4C3A2067BC}" presName="LevelTwoTextNode" presStyleLbl="node2" presStyleIdx="0" presStyleCnt="1" custLinFactNeighborX="3761" custLinFactNeighborY="0">
        <dgm:presLayoutVars>
          <dgm:chPref val="3"/>
        </dgm:presLayoutVars>
      </dgm:prSet>
      <dgm:spPr/>
    </dgm:pt>
    <dgm:pt modelId="{FEBEC0B3-1DF7-B94A-9172-B6460A25CA91}" type="pres">
      <dgm:prSet presAssocID="{40BB5960-39DD-C641-8E2B-3A4C3A2067BC}" presName="level3hierChild" presStyleCnt="0"/>
      <dgm:spPr/>
    </dgm:pt>
    <dgm:pt modelId="{92C3FA3E-52F3-CB4D-B8F7-5E4308842B84}" type="pres">
      <dgm:prSet presAssocID="{6E5C43AD-3B4F-904C-9FD5-1FD5D04B22C6}" presName="conn2-1" presStyleLbl="parChTrans1D3" presStyleIdx="0" presStyleCnt="4"/>
      <dgm:spPr/>
    </dgm:pt>
    <dgm:pt modelId="{BE5598EE-A654-2846-B670-1C78EE4C7CEF}" type="pres">
      <dgm:prSet presAssocID="{6E5C43AD-3B4F-904C-9FD5-1FD5D04B22C6}" presName="connTx" presStyleLbl="parChTrans1D3" presStyleIdx="0" presStyleCnt="4"/>
      <dgm:spPr/>
    </dgm:pt>
    <dgm:pt modelId="{6932D6F2-2753-264E-BD51-49A29E43AC3D}" type="pres">
      <dgm:prSet presAssocID="{E82BF481-6C24-9240-8347-538D644AEC24}" presName="root2" presStyleCnt="0"/>
      <dgm:spPr/>
    </dgm:pt>
    <dgm:pt modelId="{E543D576-FE89-0346-8602-DD774C16D89E}" type="pres">
      <dgm:prSet presAssocID="{E82BF481-6C24-9240-8347-538D644AEC24}" presName="LevelTwoTextNode" presStyleLbl="node3" presStyleIdx="0" presStyleCnt="4" custLinFactNeighborX="3760" custLinFactNeighborY="109">
        <dgm:presLayoutVars>
          <dgm:chPref val="3"/>
        </dgm:presLayoutVars>
      </dgm:prSet>
      <dgm:spPr/>
    </dgm:pt>
    <dgm:pt modelId="{09AF3582-1090-A941-90B2-4C068AF1B9CF}" type="pres">
      <dgm:prSet presAssocID="{E82BF481-6C24-9240-8347-538D644AEC24}" presName="level3hierChild" presStyleCnt="0"/>
      <dgm:spPr/>
    </dgm:pt>
    <dgm:pt modelId="{F4A1BBF9-5C4F-2C4B-AC82-09019D52196E}" type="pres">
      <dgm:prSet presAssocID="{A58645CC-E4B6-8544-B9E8-3AA16FD8F458}" presName="conn2-1" presStyleLbl="parChTrans1D3" presStyleIdx="1" presStyleCnt="4"/>
      <dgm:spPr/>
    </dgm:pt>
    <dgm:pt modelId="{FF3DF6AE-0D73-6043-A328-C69F0897B3E1}" type="pres">
      <dgm:prSet presAssocID="{A58645CC-E4B6-8544-B9E8-3AA16FD8F458}" presName="connTx" presStyleLbl="parChTrans1D3" presStyleIdx="1" presStyleCnt="4"/>
      <dgm:spPr/>
    </dgm:pt>
    <dgm:pt modelId="{CB5F22EA-FC7B-5243-92AB-F6EE89B4DEC7}" type="pres">
      <dgm:prSet presAssocID="{B8BA8080-91AF-2345-8C16-6CAEAC30BAC4}" presName="root2" presStyleCnt="0"/>
      <dgm:spPr/>
    </dgm:pt>
    <dgm:pt modelId="{FE7F23D8-BAB0-354A-81BA-4E7CA4944C36}" type="pres">
      <dgm:prSet presAssocID="{B8BA8080-91AF-2345-8C16-6CAEAC30BAC4}" presName="LevelTwoTextNode" presStyleLbl="node3" presStyleIdx="1" presStyleCnt="4" custLinFactNeighborX="3760" custLinFactNeighborY="109">
        <dgm:presLayoutVars>
          <dgm:chPref val="3"/>
        </dgm:presLayoutVars>
      </dgm:prSet>
      <dgm:spPr/>
    </dgm:pt>
    <dgm:pt modelId="{049AE8CE-341B-A743-A340-6A2060E66B08}" type="pres">
      <dgm:prSet presAssocID="{B8BA8080-91AF-2345-8C16-6CAEAC30BAC4}" presName="level3hierChild" presStyleCnt="0"/>
      <dgm:spPr/>
    </dgm:pt>
    <dgm:pt modelId="{205CE37F-D096-A040-8754-CF6F2574151E}" type="pres">
      <dgm:prSet presAssocID="{28439687-87F9-7745-9848-C5D9F883DFEA}" presName="conn2-1" presStyleLbl="parChTrans1D3" presStyleIdx="2" presStyleCnt="4"/>
      <dgm:spPr/>
    </dgm:pt>
    <dgm:pt modelId="{CB88FC07-126A-0143-B584-25C068BD1425}" type="pres">
      <dgm:prSet presAssocID="{28439687-87F9-7745-9848-C5D9F883DFEA}" presName="connTx" presStyleLbl="parChTrans1D3" presStyleIdx="2" presStyleCnt="4"/>
      <dgm:spPr/>
    </dgm:pt>
    <dgm:pt modelId="{D8B304E5-E85B-9F47-A59E-C360B18779F6}" type="pres">
      <dgm:prSet presAssocID="{51B24E27-1F50-B34E-8CDB-1F36D85F479C}" presName="root2" presStyleCnt="0"/>
      <dgm:spPr/>
    </dgm:pt>
    <dgm:pt modelId="{C2352AE7-28CD-5A46-926D-0F29A5D83A14}" type="pres">
      <dgm:prSet presAssocID="{51B24E27-1F50-B34E-8CDB-1F36D85F479C}" presName="LevelTwoTextNode" presStyleLbl="node3" presStyleIdx="2" presStyleCnt="4" custLinFactNeighborX="3760" custLinFactNeighborY="109">
        <dgm:presLayoutVars>
          <dgm:chPref val="3"/>
        </dgm:presLayoutVars>
      </dgm:prSet>
      <dgm:spPr/>
    </dgm:pt>
    <dgm:pt modelId="{EA32066F-F566-094A-A263-1FA32AD18B85}" type="pres">
      <dgm:prSet presAssocID="{51B24E27-1F50-B34E-8CDB-1F36D85F479C}" presName="level3hierChild" presStyleCnt="0"/>
      <dgm:spPr/>
    </dgm:pt>
    <dgm:pt modelId="{4BCE151C-D1DF-474C-B36D-DD0B40FA0D5E}" type="pres">
      <dgm:prSet presAssocID="{2EE2997C-0A06-F040-A2EE-AEA3C7E9B932}" presName="conn2-1" presStyleLbl="parChTrans1D3" presStyleIdx="3" presStyleCnt="4"/>
      <dgm:spPr/>
    </dgm:pt>
    <dgm:pt modelId="{5CA9AB35-569A-3E46-82EF-3A7D0A20A56F}" type="pres">
      <dgm:prSet presAssocID="{2EE2997C-0A06-F040-A2EE-AEA3C7E9B932}" presName="connTx" presStyleLbl="parChTrans1D3" presStyleIdx="3" presStyleCnt="4"/>
      <dgm:spPr/>
    </dgm:pt>
    <dgm:pt modelId="{96BC257E-A556-B64D-A742-E1BFA02A6B02}" type="pres">
      <dgm:prSet presAssocID="{DD0E60E0-1035-EE49-A3B0-F6DB00F5FEC9}" presName="root2" presStyleCnt="0"/>
      <dgm:spPr/>
    </dgm:pt>
    <dgm:pt modelId="{8AADF1BB-EF81-CB44-A911-02DF2BC8FF0C}" type="pres">
      <dgm:prSet presAssocID="{DD0E60E0-1035-EE49-A3B0-F6DB00F5FEC9}" presName="LevelTwoTextNode" presStyleLbl="node3" presStyleIdx="3" presStyleCnt="4" custLinFactNeighborX="3760" custLinFactNeighborY="109">
        <dgm:presLayoutVars>
          <dgm:chPref val="3"/>
        </dgm:presLayoutVars>
      </dgm:prSet>
      <dgm:spPr/>
    </dgm:pt>
    <dgm:pt modelId="{00450501-D163-494F-BB11-D28A237F864A}" type="pres">
      <dgm:prSet presAssocID="{DD0E60E0-1035-EE49-A3B0-F6DB00F5FEC9}" presName="level3hierChild" presStyleCnt="0"/>
      <dgm:spPr/>
    </dgm:pt>
  </dgm:ptLst>
  <dgm:cxnLst>
    <dgm:cxn modelId="{E5C92A14-59B1-474B-9195-9C90939B6EAF}" type="presOf" srcId="{2933C265-849A-7F4E-BC64-ADC5373DE673}" destId="{7CB1E61C-D553-0E47-83D6-A3DDE83C4E57}" srcOrd="1" destOrd="0" presId="urn:microsoft.com/office/officeart/2005/8/layout/hierarchy2"/>
    <dgm:cxn modelId="{73B65825-1CF2-3640-B2B4-FF2D3936924C}" type="presOf" srcId="{A58645CC-E4B6-8544-B9E8-3AA16FD8F458}" destId="{FF3DF6AE-0D73-6043-A328-C69F0897B3E1}" srcOrd="1" destOrd="0" presId="urn:microsoft.com/office/officeart/2005/8/layout/hierarchy2"/>
    <dgm:cxn modelId="{EF58DD2D-73CA-CC47-AAE6-757FCAD298A4}" type="presOf" srcId="{40BB5960-39DD-C641-8E2B-3A4C3A2067BC}" destId="{146068EC-11CF-5643-A570-6F1C21221062}" srcOrd="0" destOrd="0" presId="urn:microsoft.com/office/officeart/2005/8/layout/hierarchy2"/>
    <dgm:cxn modelId="{F7A5272E-AA5A-6B4C-AF81-6C707A4DD69C}" type="presOf" srcId="{51B24E27-1F50-B34E-8CDB-1F36D85F479C}" destId="{C2352AE7-28CD-5A46-926D-0F29A5D83A14}" srcOrd="0" destOrd="0" presId="urn:microsoft.com/office/officeart/2005/8/layout/hierarchy2"/>
    <dgm:cxn modelId="{EF07563F-CB37-1E4E-8897-19F9BADA9525}" srcId="{40BB5960-39DD-C641-8E2B-3A4C3A2067BC}" destId="{E82BF481-6C24-9240-8347-538D644AEC24}" srcOrd="0" destOrd="0" parTransId="{6E5C43AD-3B4F-904C-9FD5-1FD5D04B22C6}" sibTransId="{887BA82C-583D-3E48-A8E2-11FA8F7F912B}"/>
    <dgm:cxn modelId="{7EC1F761-43CE-2A49-B8A7-47FE7D3E9A08}" type="presOf" srcId="{2933C265-849A-7F4E-BC64-ADC5373DE673}" destId="{05CBD2CC-655D-7646-988B-704CFA8E35CC}" srcOrd="0" destOrd="0" presId="urn:microsoft.com/office/officeart/2005/8/layout/hierarchy2"/>
    <dgm:cxn modelId="{8892C365-52C3-644C-9622-AD7F85D237D6}" type="presOf" srcId="{61089EB7-D32B-5948-8013-33E0336327B8}" destId="{25F9870A-B1C6-5646-B578-4B5EB99E319F}" srcOrd="0" destOrd="0" presId="urn:microsoft.com/office/officeart/2005/8/layout/hierarchy2"/>
    <dgm:cxn modelId="{367C5267-DE48-4349-B35A-0DF0F3299A47}" type="presOf" srcId="{28439687-87F9-7745-9848-C5D9F883DFEA}" destId="{CB88FC07-126A-0143-B584-25C068BD1425}" srcOrd="1" destOrd="0" presId="urn:microsoft.com/office/officeart/2005/8/layout/hierarchy2"/>
    <dgm:cxn modelId="{16D72F6A-8099-AC42-8416-7EAF24B15C67}" type="presOf" srcId="{A58645CC-E4B6-8544-B9E8-3AA16FD8F458}" destId="{F4A1BBF9-5C4F-2C4B-AC82-09019D52196E}" srcOrd="0" destOrd="0" presId="urn:microsoft.com/office/officeart/2005/8/layout/hierarchy2"/>
    <dgm:cxn modelId="{2E0A154D-0444-7049-9603-5DC8B6CB7FC5}" srcId="{40BB5960-39DD-C641-8E2B-3A4C3A2067BC}" destId="{DD0E60E0-1035-EE49-A3B0-F6DB00F5FEC9}" srcOrd="3" destOrd="0" parTransId="{2EE2997C-0A06-F040-A2EE-AEA3C7E9B932}" sibTransId="{D8ED5B24-1AEF-3A43-B3A8-9408E1BA8FA5}"/>
    <dgm:cxn modelId="{7522296D-19D7-7F47-AECC-7C75E98F3241}" srcId="{D5E2FE78-3C1B-C042-9493-57D0573C7108}" destId="{61089EB7-D32B-5948-8013-33E0336327B8}" srcOrd="0" destOrd="0" parTransId="{DA3884E2-A029-0F40-9696-20FC85FA96BF}" sibTransId="{4FBB8CE3-3E8D-F04F-AF00-65C8F44853EA}"/>
    <dgm:cxn modelId="{56BECB53-28BB-E743-B36D-9E1C841578CB}" srcId="{40BB5960-39DD-C641-8E2B-3A4C3A2067BC}" destId="{B8BA8080-91AF-2345-8C16-6CAEAC30BAC4}" srcOrd="1" destOrd="0" parTransId="{A58645CC-E4B6-8544-B9E8-3AA16FD8F458}" sibTransId="{087744C5-D9FC-A342-973E-F238CEB89715}"/>
    <dgm:cxn modelId="{FA99DF54-C93B-EC45-8D0B-ED64E9A6A58E}" type="presOf" srcId="{E82BF481-6C24-9240-8347-538D644AEC24}" destId="{E543D576-FE89-0346-8602-DD774C16D89E}" srcOrd="0" destOrd="0" presId="urn:microsoft.com/office/officeart/2005/8/layout/hierarchy2"/>
    <dgm:cxn modelId="{B32A3176-95AF-594E-A1FF-059FCAF06CD4}" type="presOf" srcId="{2EE2997C-0A06-F040-A2EE-AEA3C7E9B932}" destId="{4BCE151C-D1DF-474C-B36D-DD0B40FA0D5E}" srcOrd="0" destOrd="0" presId="urn:microsoft.com/office/officeart/2005/8/layout/hierarchy2"/>
    <dgm:cxn modelId="{7DF0DA81-4193-7B46-9375-7A577210C43A}" type="presOf" srcId="{28439687-87F9-7745-9848-C5D9F883DFEA}" destId="{205CE37F-D096-A040-8754-CF6F2574151E}" srcOrd="0" destOrd="0" presId="urn:microsoft.com/office/officeart/2005/8/layout/hierarchy2"/>
    <dgm:cxn modelId="{B410009F-5AF1-4148-B9F8-0F492D5693AB}" srcId="{61089EB7-D32B-5948-8013-33E0336327B8}" destId="{40BB5960-39DD-C641-8E2B-3A4C3A2067BC}" srcOrd="0" destOrd="0" parTransId="{2933C265-849A-7F4E-BC64-ADC5373DE673}" sibTransId="{0A406599-BD5D-B745-90C5-7F86311637B7}"/>
    <dgm:cxn modelId="{A1C30AA4-8882-8F4C-BCE7-9AC87A7FC00A}" type="presOf" srcId="{2EE2997C-0A06-F040-A2EE-AEA3C7E9B932}" destId="{5CA9AB35-569A-3E46-82EF-3A7D0A20A56F}" srcOrd="1" destOrd="0" presId="urn:microsoft.com/office/officeart/2005/8/layout/hierarchy2"/>
    <dgm:cxn modelId="{72B730AD-5DA7-9B4C-B8E4-73B7B514BE87}" type="presOf" srcId="{6E5C43AD-3B4F-904C-9FD5-1FD5D04B22C6}" destId="{BE5598EE-A654-2846-B670-1C78EE4C7CEF}" srcOrd="1" destOrd="0" presId="urn:microsoft.com/office/officeart/2005/8/layout/hierarchy2"/>
    <dgm:cxn modelId="{B51EC7B3-21EF-AD46-A208-CC1369A9CB86}" type="presOf" srcId="{B8BA8080-91AF-2345-8C16-6CAEAC30BAC4}" destId="{FE7F23D8-BAB0-354A-81BA-4E7CA4944C36}" srcOrd="0" destOrd="0" presId="urn:microsoft.com/office/officeart/2005/8/layout/hierarchy2"/>
    <dgm:cxn modelId="{4C2609E2-A22F-F14D-90DB-0EDB396FF05D}" type="presOf" srcId="{DD0E60E0-1035-EE49-A3B0-F6DB00F5FEC9}" destId="{8AADF1BB-EF81-CB44-A911-02DF2BC8FF0C}" srcOrd="0" destOrd="0" presId="urn:microsoft.com/office/officeart/2005/8/layout/hierarchy2"/>
    <dgm:cxn modelId="{A4CDF8EB-1AA2-644D-88BC-DD9FCF761979}" type="presOf" srcId="{6E5C43AD-3B4F-904C-9FD5-1FD5D04B22C6}" destId="{92C3FA3E-52F3-CB4D-B8F7-5E4308842B84}" srcOrd="0" destOrd="0" presId="urn:microsoft.com/office/officeart/2005/8/layout/hierarchy2"/>
    <dgm:cxn modelId="{A62A4EF1-D770-C346-9C85-FA86495856CC}" srcId="{40BB5960-39DD-C641-8E2B-3A4C3A2067BC}" destId="{51B24E27-1F50-B34E-8CDB-1F36D85F479C}" srcOrd="2" destOrd="0" parTransId="{28439687-87F9-7745-9848-C5D9F883DFEA}" sibTransId="{D257A9A0-A5A3-5A4B-B3B1-C84A662F94A7}"/>
    <dgm:cxn modelId="{294C53F2-4910-2247-ABF5-C5187DF8B5F1}" type="presOf" srcId="{D5E2FE78-3C1B-C042-9493-57D0573C7108}" destId="{0813EDEE-B1EC-2E46-B008-9E91919FE522}" srcOrd="0" destOrd="0" presId="urn:microsoft.com/office/officeart/2005/8/layout/hierarchy2"/>
    <dgm:cxn modelId="{0B7305BF-72F1-D24B-91CA-B983C173B291}" type="presParOf" srcId="{0813EDEE-B1EC-2E46-B008-9E91919FE522}" destId="{3610D112-2167-C043-AD93-3216C703F42B}" srcOrd="0" destOrd="0" presId="urn:microsoft.com/office/officeart/2005/8/layout/hierarchy2"/>
    <dgm:cxn modelId="{044472CF-A320-A547-95E4-F9F35E214D9B}" type="presParOf" srcId="{3610D112-2167-C043-AD93-3216C703F42B}" destId="{25F9870A-B1C6-5646-B578-4B5EB99E319F}" srcOrd="0" destOrd="0" presId="urn:microsoft.com/office/officeart/2005/8/layout/hierarchy2"/>
    <dgm:cxn modelId="{61E11465-315D-2A41-914A-08675E354C38}" type="presParOf" srcId="{3610D112-2167-C043-AD93-3216C703F42B}" destId="{85074E63-A5F9-9643-AB2E-CEF45E2521DE}" srcOrd="1" destOrd="0" presId="urn:microsoft.com/office/officeart/2005/8/layout/hierarchy2"/>
    <dgm:cxn modelId="{98C905FE-6FEA-D748-81DE-FF88AB8B4C23}" type="presParOf" srcId="{85074E63-A5F9-9643-AB2E-CEF45E2521DE}" destId="{05CBD2CC-655D-7646-988B-704CFA8E35CC}" srcOrd="0" destOrd="0" presId="urn:microsoft.com/office/officeart/2005/8/layout/hierarchy2"/>
    <dgm:cxn modelId="{C72509E8-45B2-F24C-8FBA-3729637152CA}" type="presParOf" srcId="{05CBD2CC-655D-7646-988B-704CFA8E35CC}" destId="{7CB1E61C-D553-0E47-83D6-A3DDE83C4E57}" srcOrd="0" destOrd="0" presId="urn:microsoft.com/office/officeart/2005/8/layout/hierarchy2"/>
    <dgm:cxn modelId="{EADFD2FD-66B1-1543-8AD9-9D7F523023E7}" type="presParOf" srcId="{85074E63-A5F9-9643-AB2E-CEF45E2521DE}" destId="{CDB7CE4C-8C53-EA41-9B58-A0F1EAC4C900}" srcOrd="1" destOrd="0" presId="urn:microsoft.com/office/officeart/2005/8/layout/hierarchy2"/>
    <dgm:cxn modelId="{2A78F2B5-42CF-D74A-BED5-23ECEA303ACD}" type="presParOf" srcId="{CDB7CE4C-8C53-EA41-9B58-A0F1EAC4C900}" destId="{146068EC-11CF-5643-A570-6F1C21221062}" srcOrd="0" destOrd="0" presId="urn:microsoft.com/office/officeart/2005/8/layout/hierarchy2"/>
    <dgm:cxn modelId="{D889F5A4-2F1A-9541-9E04-2B1243B5716B}" type="presParOf" srcId="{CDB7CE4C-8C53-EA41-9B58-A0F1EAC4C900}" destId="{FEBEC0B3-1DF7-B94A-9172-B6460A25CA91}" srcOrd="1" destOrd="0" presId="urn:microsoft.com/office/officeart/2005/8/layout/hierarchy2"/>
    <dgm:cxn modelId="{E415FEBF-5C29-7545-BA18-EF04A599FAB4}" type="presParOf" srcId="{FEBEC0B3-1DF7-B94A-9172-B6460A25CA91}" destId="{92C3FA3E-52F3-CB4D-B8F7-5E4308842B84}" srcOrd="0" destOrd="0" presId="urn:microsoft.com/office/officeart/2005/8/layout/hierarchy2"/>
    <dgm:cxn modelId="{34A1658F-AEDF-474F-A871-11182E11ECA2}" type="presParOf" srcId="{92C3FA3E-52F3-CB4D-B8F7-5E4308842B84}" destId="{BE5598EE-A654-2846-B670-1C78EE4C7CEF}" srcOrd="0" destOrd="0" presId="urn:microsoft.com/office/officeart/2005/8/layout/hierarchy2"/>
    <dgm:cxn modelId="{909505C7-9F27-8C4D-BDF0-6BE5D797F621}" type="presParOf" srcId="{FEBEC0B3-1DF7-B94A-9172-B6460A25CA91}" destId="{6932D6F2-2753-264E-BD51-49A29E43AC3D}" srcOrd="1" destOrd="0" presId="urn:microsoft.com/office/officeart/2005/8/layout/hierarchy2"/>
    <dgm:cxn modelId="{317A21D5-E122-9E49-A0B0-4D563961527B}" type="presParOf" srcId="{6932D6F2-2753-264E-BD51-49A29E43AC3D}" destId="{E543D576-FE89-0346-8602-DD774C16D89E}" srcOrd="0" destOrd="0" presId="urn:microsoft.com/office/officeart/2005/8/layout/hierarchy2"/>
    <dgm:cxn modelId="{0F8E7ABA-3798-5446-BA59-16F19E4596E1}" type="presParOf" srcId="{6932D6F2-2753-264E-BD51-49A29E43AC3D}" destId="{09AF3582-1090-A941-90B2-4C068AF1B9CF}" srcOrd="1" destOrd="0" presId="urn:microsoft.com/office/officeart/2005/8/layout/hierarchy2"/>
    <dgm:cxn modelId="{8DB9E721-B0E1-FB4B-8A76-C01EFB9AF7CB}" type="presParOf" srcId="{FEBEC0B3-1DF7-B94A-9172-B6460A25CA91}" destId="{F4A1BBF9-5C4F-2C4B-AC82-09019D52196E}" srcOrd="2" destOrd="0" presId="urn:microsoft.com/office/officeart/2005/8/layout/hierarchy2"/>
    <dgm:cxn modelId="{2CBEB32E-3391-5743-82E3-4E13BE78B96F}" type="presParOf" srcId="{F4A1BBF9-5C4F-2C4B-AC82-09019D52196E}" destId="{FF3DF6AE-0D73-6043-A328-C69F0897B3E1}" srcOrd="0" destOrd="0" presId="urn:microsoft.com/office/officeart/2005/8/layout/hierarchy2"/>
    <dgm:cxn modelId="{B57E8D52-1AB9-4C46-BD28-7E9CB082D1A3}" type="presParOf" srcId="{FEBEC0B3-1DF7-B94A-9172-B6460A25CA91}" destId="{CB5F22EA-FC7B-5243-92AB-F6EE89B4DEC7}" srcOrd="3" destOrd="0" presId="urn:microsoft.com/office/officeart/2005/8/layout/hierarchy2"/>
    <dgm:cxn modelId="{F2B4CF3F-30E3-6C4B-BA0B-8D4F39E588D6}" type="presParOf" srcId="{CB5F22EA-FC7B-5243-92AB-F6EE89B4DEC7}" destId="{FE7F23D8-BAB0-354A-81BA-4E7CA4944C36}" srcOrd="0" destOrd="0" presId="urn:microsoft.com/office/officeart/2005/8/layout/hierarchy2"/>
    <dgm:cxn modelId="{1C739653-5C18-1346-B588-1A3D5CF81423}" type="presParOf" srcId="{CB5F22EA-FC7B-5243-92AB-F6EE89B4DEC7}" destId="{049AE8CE-341B-A743-A340-6A2060E66B08}" srcOrd="1" destOrd="0" presId="urn:microsoft.com/office/officeart/2005/8/layout/hierarchy2"/>
    <dgm:cxn modelId="{D747D7CB-55F1-754D-AAD2-DBC1B7BA1511}" type="presParOf" srcId="{FEBEC0B3-1DF7-B94A-9172-B6460A25CA91}" destId="{205CE37F-D096-A040-8754-CF6F2574151E}" srcOrd="4" destOrd="0" presId="urn:microsoft.com/office/officeart/2005/8/layout/hierarchy2"/>
    <dgm:cxn modelId="{B0BF35DA-EB5F-2045-AE11-92736CC9AF8C}" type="presParOf" srcId="{205CE37F-D096-A040-8754-CF6F2574151E}" destId="{CB88FC07-126A-0143-B584-25C068BD1425}" srcOrd="0" destOrd="0" presId="urn:microsoft.com/office/officeart/2005/8/layout/hierarchy2"/>
    <dgm:cxn modelId="{EFD0AB1D-5465-474D-B0B7-B1FCB12D7BE0}" type="presParOf" srcId="{FEBEC0B3-1DF7-B94A-9172-B6460A25CA91}" destId="{D8B304E5-E85B-9F47-A59E-C360B18779F6}" srcOrd="5" destOrd="0" presId="urn:microsoft.com/office/officeart/2005/8/layout/hierarchy2"/>
    <dgm:cxn modelId="{18D8A7AA-1585-9142-8A8D-EF442B1A0900}" type="presParOf" srcId="{D8B304E5-E85B-9F47-A59E-C360B18779F6}" destId="{C2352AE7-28CD-5A46-926D-0F29A5D83A14}" srcOrd="0" destOrd="0" presId="urn:microsoft.com/office/officeart/2005/8/layout/hierarchy2"/>
    <dgm:cxn modelId="{6562116B-0C11-3F44-9FD9-5BB073992F5E}" type="presParOf" srcId="{D8B304E5-E85B-9F47-A59E-C360B18779F6}" destId="{EA32066F-F566-094A-A263-1FA32AD18B85}" srcOrd="1" destOrd="0" presId="urn:microsoft.com/office/officeart/2005/8/layout/hierarchy2"/>
    <dgm:cxn modelId="{C4C6E458-8102-B84F-B394-8AE518AF4C5B}" type="presParOf" srcId="{FEBEC0B3-1DF7-B94A-9172-B6460A25CA91}" destId="{4BCE151C-D1DF-474C-B36D-DD0B40FA0D5E}" srcOrd="6" destOrd="0" presId="urn:microsoft.com/office/officeart/2005/8/layout/hierarchy2"/>
    <dgm:cxn modelId="{36FEE083-5C33-4A45-BDF4-5E1BEDAE1EC6}" type="presParOf" srcId="{4BCE151C-D1DF-474C-B36D-DD0B40FA0D5E}" destId="{5CA9AB35-569A-3E46-82EF-3A7D0A20A56F}" srcOrd="0" destOrd="0" presId="urn:microsoft.com/office/officeart/2005/8/layout/hierarchy2"/>
    <dgm:cxn modelId="{586A3875-2A32-1E4F-88CA-C1958016680A}" type="presParOf" srcId="{FEBEC0B3-1DF7-B94A-9172-B6460A25CA91}" destId="{96BC257E-A556-B64D-A742-E1BFA02A6B02}" srcOrd="7" destOrd="0" presId="urn:microsoft.com/office/officeart/2005/8/layout/hierarchy2"/>
    <dgm:cxn modelId="{61EC6154-7F8E-9140-8B1C-FB5A23D6A373}" type="presParOf" srcId="{96BC257E-A556-B64D-A742-E1BFA02A6B02}" destId="{8AADF1BB-EF81-CB44-A911-02DF2BC8FF0C}" srcOrd="0" destOrd="0" presId="urn:microsoft.com/office/officeart/2005/8/layout/hierarchy2"/>
    <dgm:cxn modelId="{B401A579-AD88-C14E-8C20-A9167FD10764}" type="presParOf" srcId="{96BC257E-A556-B64D-A742-E1BFA02A6B02}" destId="{00450501-D163-494F-BB11-D28A237F864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71071-E0DB-4C15-804C-685C75439902}">
      <dsp:nvSpPr>
        <dsp:cNvPr id="0" name=""/>
        <dsp:cNvSpPr/>
      </dsp:nvSpPr>
      <dsp:spPr>
        <a:xfrm>
          <a:off x="806563" y="1318474"/>
          <a:ext cx="1070761" cy="10707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2B738A-9317-4C51-930B-A6041F221BC2}">
      <dsp:nvSpPr>
        <dsp:cNvPr id="0" name=""/>
        <dsp:cNvSpPr/>
      </dsp:nvSpPr>
      <dsp:spPr>
        <a:xfrm>
          <a:off x="152209" y="2705270"/>
          <a:ext cx="23794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Creativity</a:t>
          </a:r>
        </a:p>
      </dsp:txBody>
      <dsp:txXfrm>
        <a:off x="152209" y="2705270"/>
        <a:ext cx="2379470" cy="720000"/>
      </dsp:txXfrm>
    </dsp:sp>
    <dsp:sp modelId="{2C2258DE-3284-44F2-9AF1-F830A51968C1}">
      <dsp:nvSpPr>
        <dsp:cNvPr id="0" name=""/>
        <dsp:cNvSpPr/>
      </dsp:nvSpPr>
      <dsp:spPr>
        <a:xfrm>
          <a:off x="3602441" y="1318474"/>
          <a:ext cx="1070761" cy="10707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ACF19B-D867-4FC9-8712-780A528105D5}">
      <dsp:nvSpPr>
        <dsp:cNvPr id="0" name=""/>
        <dsp:cNvSpPr/>
      </dsp:nvSpPr>
      <dsp:spPr>
        <a:xfrm>
          <a:off x="2948086" y="2705270"/>
          <a:ext cx="23794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Determination</a:t>
          </a:r>
        </a:p>
      </dsp:txBody>
      <dsp:txXfrm>
        <a:off x="2948086" y="2705270"/>
        <a:ext cx="2379470" cy="720000"/>
      </dsp:txXfrm>
    </dsp:sp>
    <dsp:sp modelId="{A5886DB9-7683-48F8-A9D2-4E3134A35662}">
      <dsp:nvSpPr>
        <dsp:cNvPr id="0" name=""/>
        <dsp:cNvSpPr/>
      </dsp:nvSpPr>
      <dsp:spPr>
        <a:xfrm>
          <a:off x="6398318" y="1318474"/>
          <a:ext cx="1070761" cy="10707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5703BF-667F-4079-A299-B18F6DB5FE67}">
      <dsp:nvSpPr>
        <dsp:cNvPr id="0" name=""/>
        <dsp:cNvSpPr/>
      </dsp:nvSpPr>
      <dsp:spPr>
        <a:xfrm>
          <a:off x="5743964" y="2705270"/>
          <a:ext cx="23794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Hard work</a:t>
          </a:r>
        </a:p>
      </dsp:txBody>
      <dsp:txXfrm>
        <a:off x="5743964" y="2705270"/>
        <a:ext cx="2379470" cy="720000"/>
      </dsp:txXfrm>
    </dsp:sp>
    <dsp:sp modelId="{B492F247-013F-49F5-BD5A-16DCF3C2C0F9}">
      <dsp:nvSpPr>
        <dsp:cNvPr id="0" name=""/>
        <dsp:cNvSpPr/>
      </dsp:nvSpPr>
      <dsp:spPr>
        <a:xfrm>
          <a:off x="9194195" y="1318474"/>
          <a:ext cx="1070761" cy="10707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8C3AC0-D62E-468C-BBF5-F13E34BF8EFD}">
      <dsp:nvSpPr>
        <dsp:cNvPr id="0" name=""/>
        <dsp:cNvSpPr/>
      </dsp:nvSpPr>
      <dsp:spPr>
        <a:xfrm>
          <a:off x="8539841" y="2705270"/>
          <a:ext cx="23794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Academics</a:t>
          </a:r>
        </a:p>
      </dsp:txBody>
      <dsp:txXfrm>
        <a:off x="8539841" y="2705270"/>
        <a:ext cx="237947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49484-23AA-E84A-87D6-3B4B50AA96D9}">
      <dsp:nvSpPr>
        <dsp:cNvPr id="0" name=""/>
        <dsp:cNvSpPr/>
      </dsp:nvSpPr>
      <dsp:spPr>
        <a:xfrm>
          <a:off x="374309" y="661"/>
          <a:ext cx="7379380" cy="25003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1. Does it </a:t>
          </a:r>
          <a:r>
            <a:rPr lang="en-US" sz="6500" b="1" kern="1200" dirty="0"/>
            <a:t>work</a:t>
          </a:r>
          <a:r>
            <a:rPr lang="en-US" sz="6500" kern="1200" dirty="0"/>
            <a:t>?</a:t>
          </a:r>
        </a:p>
      </dsp:txBody>
      <dsp:txXfrm>
        <a:off x="374309" y="661"/>
        <a:ext cx="7379380" cy="2500312"/>
      </dsp:txXfrm>
    </dsp:sp>
    <dsp:sp modelId="{7E09F8DF-4D22-BE41-9B2A-20E0E7FF27A6}">
      <dsp:nvSpPr>
        <dsp:cNvPr id="0" name=""/>
        <dsp:cNvSpPr/>
      </dsp:nvSpPr>
      <dsp:spPr>
        <a:xfrm>
          <a:off x="374309" y="2917692"/>
          <a:ext cx="7379380" cy="25003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2. Does it </a:t>
          </a:r>
          <a:r>
            <a:rPr lang="en-US" sz="6500" b="1" kern="1200" dirty="0"/>
            <a:t>create  change?</a:t>
          </a:r>
          <a:r>
            <a:rPr lang="en-US" sz="6500" kern="1200" dirty="0"/>
            <a:t> </a:t>
          </a:r>
        </a:p>
      </dsp:txBody>
      <dsp:txXfrm>
        <a:off x="374309" y="2917692"/>
        <a:ext cx="7379380" cy="25003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7636B-7522-5943-9D4B-C3D9E75BD90F}">
      <dsp:nvSpPr>
        <dsp:cNvPr id="0" name=""/>
        <dsp:cNvSpPr/>
      </dsp:nvSpPr>
      <dsp:spPr>
        <a:xfrm rot="10800000">
          <a:off x="1854577" y="338"/>
          <a:ext cx="6138402" cy="1233752"/>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4051"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Technological functionality</a:t>
          </a:r>
        </a:p>
      </dsp:txBody>
      <dsp:txXfrm rot="10800000">
        <a:off x="2163015" y="338"/>
        <a:ext cx="5829964" cy="1233752"/>
      </dsp:txXfrm>
    </dsp:sp>
    <dsp:sp modelId="{F2E5F034-86E3-7647-A64B-6F5A17E561FA}">
      <dsp:nvSpPr>
        <dsp:cNvPr id="0" name=""/>
        <dsp:cNvSpPr/>
      </dsp:nvSpPr>
      <dsp:spPr>
        <a:xfrm>
          <a:off x="1237700" y="338"/>
          <a:ext cx="1233752" cy="1233752"/>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D80D9A-C2FB-0245-8CAD-5DE977EE3C85}">
      <dsp:nvSpPr>
        <dsp:cNvPr id="0" name=""/>
        <dsp:cNvSpPr/>
      </dsp:nvSpPr>
      <dsp:spPr>
        <a:xfrm rot="10800000">
          <a:off x="1854577" y="1542530"/>
          <a:ext cx="6138402" cy="1233752"/>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4051"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Website acceptability</a:t>
          </a:r>
        </a:p>
      </dsp:txBody>
      <dsp:txXfrm rot="10800000">
        <a:off x="2163015" y="1542530"/>
        <a:ext cx="5829964" cy="1233752"/>
      </dsp:txXfrm>
    </dsp:sp>
    <dsp:sp modelId="{AAEF9869-BF5E-9F47-BA34-5CA965C6B23E}">
      <dsp:nvSpPr>
        <dsp:cNvPr id="0" name=""/>
        <dsp:cNvSpPr/>
      </dsp:nvSpPr>
      <dsp:spPr>
        <a:xfrm>
          <a:off x="1237700" y="1542530"/>
          <a:ext cx="1233752" cy="1233752"/>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7636B-7522-5943-9D4B-C3D9E75BD90F}">
      <dsp:nvSpPr>
        <dsp:cNvPr id="0" name=""/>
        <dsp:cNvSpPr/>
      </dsp:nvSpPr>
      <dsp:spPr>
        <a:xfrm rot="10800000">
          <a:off x="1854577" y="338"/>
          <a:ext cx="6138402" cy="1233752"/>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4051"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Enrollment and attrition</a:t>
          </a:r>
        </a:p>
      </dsp:txBody>
      <dsp:txXfrm rot="10800000">
        <a:off x="2163015" y="338"/>
        <a:ext cx="5829964" cy="1233752"/>
      </dsp:txXfrm>
    </dsp:sp>
    <dsp:sp modelId="{F2E5F034-86E3-7647-A64B-6F5A17E561FA}">
      <dsp:nvSpPr>
        <dsp:cNvPr id="0" name=""/>
        <dsp:cNvSpPr/>
      </dsp:nvSpPr>
      <dsp:spPr>
        <a:xfrm>
          <a:off x="1237700" y="338"/>
          <a:ext cx="1233752" cy="1233752"/>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D80D9A-C2FB-0245-8CAD-5DE977EE3C85}">
      <dsp:nvSpPr>
        <dsp:cNvPr id="0" name=""/>
        <dsp:cNvSpPr/>
      </dsp:nvSpPr>
      <dsp:spPr>
        <a:xfrm rot="10800000">
          <a:off x="1854577" y="1542530"/>
          <a:ext cx="6138402" cy="1233752"/>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4051"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Study design acceptability</a:t>
          </a:r>
        </a:p>
      </dsp:txBody>
      <dsp:txXfrm rot="10800000">
        <a:off x="2163015" y="1542530"/>
        <a:ext cx="5829964" cy="1233752"/>
      </dsp:txXfrm>
    </dsp:sp>
    <dsp:sp modelId="{AAEF9869-BF5E-9F47-BA34-5CA965C6B23E}">
      <dsp:nvSpPr>
        <dsp:cNvPr id="0" name=""/>
        <dsp:cNvSpPr/>
      </dsp:nvSpPr>
      <dsp:spPr>
        <a:xfrm>
          <a:off x="1237700" y="1542530"/>
          <a:ext cx="1233752" cy="1233752"/>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8CFAB-7E43-B343-BD6E-8C056A273F24}">
      <dsp:nvSpPr>
        <dsp:cNvPr id="0" name=""/>
        <dsp:cNvSpPr/>
      </dsp:nvSpPr>
      <dsp:spPr>
        <a:xfrm>
          <a:off x="781079" y="2375699"/>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Prenatal alcohol exposure</a:t>
          </a:r>
        </a:p>
      </dsp:txBody>
      <dsp:txXfrm>
        <a:off x="821391" y="2416011"/>
        <a:ext cx="2672076" cy="1295726"/>
      </dsp:txXfrm>
    </dsp:sp>
    <dsp:sp modelId="{92C3FA3E-52F3-CB4D-B8F7-5E4308842B84}">
      <dsp:nvSpPr>
        <dsp:cNvPr id="0" name=""/>
        <dsp:cNvSpPr/>
      </dsp:nvSpPr>
      <dsp:spPr>
        <a:xfrm rot="17692822">
          <a:off x="2775769" y="1856558"/>
          <a:ext cx="2617101" cy="40429"/>
        </a:xfrm>
        <a:custGeom>
          <a:avLst/>
          <a:gdLst/>
          <a:ahLst/>
          <a:cxnLst/>
          <a:rect l="0" t="0" r="0" b="0"/>
          <a:pathLst>
            <a:path>
              <a:moveTo>
                <a:pt x="0" y="20214"/>
              </a:moveTo>
              <a:lnTo>
                <a:pt x="2617101" y="2021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018892" y="1811345"/>
        <a:ext cx="130855" cy="130855"/>
      </dsp:txXfrm>
    </dsp:sp>
    <dsp:sp modelId="{E543D576-FE89-0346-8602-DD774C16D89E}">
      <dsp:nvSpPr>
        <dsp:cNvPr id="0" name=""/>
        <dsp:cNvSpPr/>
      </dsp:nvSpPr>
      <dsp:spPr>
        <a:xfrm>
          <a:off x="4634860" y="1496"/>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Trouble with the law</a:t>
          </a:r>
        </a:p>
      </dsp:txBody>
      <dsp:txXfrm>
        <a:off x="4675172" y="41808"/>
        <a:ext cx="2672076" cy="1295726"/>
      </dsp:txXfrm>
    </dsp:sp>
    <dsp:sp modelId="{F4A1BBF9-5C4F-2C4B-AC82-09019D52196E}">
      <dsp:nvSpPr>
        <dsp:cNvPr id="0" name=""/>
        <dsp:cNvSpPr/>
      </dsp:nvSpPr>
      <dsp:spPr>
        <a:xfrm rot="19457599">
          <a:off x="3406327" y="2647959"/>
          <a:ext cx="1355984" cy="40429"/>
        </a:xfrm>
        <a:custGeom>
          <a:avLst/>
          <a:gdLst/>
          <a:ahLst/>
          <a:cxnLst/>
          <a:rect l="0" t="0" r="0" b="0"/>
          <a:pathLst>
            <a:path>
              <a:moveTo>
                <a:pt x="0" y="20214"/>
              </a:moveTo>
              <a:lnTo>
                <a:pt x="1355984" y="2021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50420" y="2634274"/>
        <a:ext cx="67799" cy="67799"/>
      </dsp:txXfrm>
    </dsp:sp>
    <dsp:sp modelId="{FE7F23D8-BAB0-354A-81BA-4E7CA4944C36}">
      <dsp:nvSpPr>
        <dsp:cNvPr id="0" name=""/>
        <dsp:cNvSpPr/>
      </dsp:nvSpPr>
      <dsp:spPr>
        <a:xfrm>
          <a:off x="4634860" y="1584298"/>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Risky behavior</a:t>
          </a:r>
        </a:p>
      </dsp:txBody>
      <dsp:txXfrm>
        <a:off x="4675172" y="1624610"/>
        <a:ext cx="2672076" cy="1295726"/>
      </dsp:txXfrm>
    </dsp:sp>
    <dsp:sp modelId="{205CE37F-D096-A040-8754-CF6F2574151E}">
      <dsp:nvSpPr>
        <dsp:cNvPr id="0" name=""/>
        <dsp:cNvSpPr/>
      </dsp:nvSpPr>
      <dsp:spPr>
        <a:xfrm rot="2142401">
          <a:off x="3406327" y="3439360"/>
          <a:ext cx="1355984" cy="40429"/>
        </a:xfrm>
        <a:custGeom>
          <a:avLst/>
          <a:gdLst/>
          <a:ahLst/>
          <a:cxnLst/>
          <a:rect l="0" t="0" r="0" b="0"/>
          <a:pathLst>
            <a:path>
              <a:moveTo>
                <a:pt x="0" y="20214"/>
              </a:moveTo>
              <a:lnTo>
                <a:pt x="1355984" y="2021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50420" y="3425676"/>
        <a:ext cx="67799" cy="67799"/>
      </dsp:txXfrm>
    </dsp:sp>
    <dsp:sp modelId="{C2352AE7-28CD-5A46-926D-0F29A5D83A14}">
      <dsp:nvSpPr>
        <dsp:cNvPr id="0" name=""/>
        <dsp:cNvSpPr/>
      </dsp:nvSpPr>
      <dsp:spPr>
        <a:xfrm>
          <a:off x="4634860" y="3167101"/>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Lower academic achievement</a:t>
          </a:r>
        </a:p>
      </dsp:txBody>
      <dsp:txXfrm>
        <a:off x="4675172" y="3207413"/>
        <a:ext cx="2672076" cy="1295726"/>
      </dsp:txXfrm>
    </dsp:sp>
    <dsp:sp modelId="{4BCE151C-D1DF-474C-B36D-DD0B40FA0D5E}">
      <dsp:nvSpPr>
        <dsp:cNvPr id="0" name=""/>
        <dsp:cNvSpPr/>
      </dsp:nvSpPr>
      <dsp:spPr>
        <a:xfrm rot="3907178">
          <a:off x="2775769" y="4230762"/>
          <a:ext cx="2617101" cy="40429"/>
        </a:xfrm>
        <a:custGeom>
          <a:avLst/>
          <a:gdLst/>
          <a:ahLst/>
          <a:cxnLst/>
          <a:rect l="0" t="0" r="0" b="0"/>
          <a:pathLst>
            <a:path>
              <a:moveTo>
                <a:pt x="0" y="20214"/>
              </a:moveTo>
              <a:lnTo>
                <a:pt x="2617101" y="2021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018892" y="4185549"/>
        <a:ext cx="130855" cy="130855"/>
      </dsp:txXfrm>
    </dsp:sp>
    <dsp:sp modelId="{8AADF1BB-EF81-CB44-A911-02DF2BC8FF0C}">
      <dsp:nvSpPr>
        <dsp:cNvPr id="0" name=""/>
        <dsp:cNvSpPr/>
      </dsp:nvSpPr>
      <dsp:spPr>
        <a:xfrm>
          <a:off x="4634860" y="4749903"/>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Poorer mental health</a:t>
          </a:r>
        </a:p>
      </dsp:txBody>
      <dsp:txXfrm>
        <a:off x="4675172" y="4790215"/>
        <a:ext cx="2672076" cy="12957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8CFAB-7E43-B343-BD6E-8C056A273F24}">
      <dsp:nvSpPr>
        <dsp:cNvPr id="0" name=""/>
        <dsp:cNvSpPr/>
      </dsp:nvSpPr>
      <dsp:spPr>
        <a:xfrm>
          <a:off x="781079" y="2375699"/>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Suspension and expulsion</a:t>
          </a:r>
        </a:p>
      </dsp:txBody>
      <dsp:txXfrm>
        <a:off x="821391" y="2416011"/>
        <a:ext cx="2672076" cy="1295726"/>
      </dsp:txXfrm>
    </dsp:sp>
    <dsp:sp modelId="{92C3FA3E-52F3-CB4D-B8F7-5E4308842B84}">
      <dsp:nvSpPr>
        <dsp:cNvPr id="0" name=""/>
        <dsp:cNvSpPr/>
      </dsp:nvSpPr>
      <dsp:spPr>
        <a:xfrm rot="17692822">
          <a:off x="2775769" y="1856558"/>
          <a:ext cx="2617101" cy="40429"/>
        </a:xfrm>
        <a:custGeom>
          <a:avLst/>
          <a:gdLst/>
          <a:ahLst/>
          <a:cxnLst/>
          <a:rect l="0" t="0" r="0" b="0"/>
          <a:pathLst>
            <a:path>
              <a:moveTo>
                <a:pt x="0" y="20214"/>
              </a:moveTo>
              <a:lnTo>
                <a:pt x="2617101" y="2021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018892" y="1811345"/>
        <a:ext cx="130855" cy="130855"/>
      </dsp:txXfrm>
    </dsp:sp>
    <dsp:sp modelId="{E543D576-FE89-0346-8602-DD774C16D89E}">
      <dsp:nvSpPr>
        <dsp:cNvPr id="0" name=""/>
        <dsp:cNvSpPr/>
      </dsp:nvSpPr>
      <dsp:spPr>
        <a:xfrm>
          <a:off x="4634860" y="1496"/>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Trouble with the law</a:t>
          </a:r>
        </a:p>
      </dsp:txBody>
      <dsp:txXfrm>
        <a:off x="4675172" y="41808"/>
        <a:ext cx="2672076" cy="1295726"/>
      </dsp:txXfrm>
    </dsp:sp>
    <dsp:sp modelId="{F4A1BBF9-5C4F-2C4B-AC82-09019D52196E}">
      <dsp:nvSpPr>
        <dsp:cNvPr id="0" name=""/>
        <dsp:cNvSpPr/>
      </dsp:nvSpPr>
      <dsp:spPr>
        <a:xfrm rot="19457599">
          <a:off x="3406327" y="2647959"/>
          <a:ext cx="1355984" cy="40429"/>
        </a:xfrm>
        <a:custGeom>
          <a:avLst/>
          <a:gdLst/>
          <a:ahLst/>
          <a:cxnLst/>
          <a:rect l="0" t="0" r="0" b="0"/>
          <a:pathLst>
            <a:path>
              <a:moveTo>
                <a:pt x="0" y="20214"/>
              </a:moveTo>
              <a:lnTo>
                <a:pt x="1355984" y="2021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50420" y="2634274"/>
        <a:ext cx="67799" cy="67799"/>
      </dsp:txXfrm>
    </dsp:sp>
    <dsp:sp modelId="{FE7F23D8-BAB0-354A-81BA-4E7CA4944C36}">
      <dsp:nvSpPr>
        <dsp:cNvPr id="0" name=""/>
        <dsp:cNvSpPr/>
      </dsp:nvSpPr>
      <dsp:spPr>
        <a:xfrm>
          <a:off x="4634860" y="1584298"/>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Risky behavior</a:t>
          </a:r>
        </a:p>
      </dsp:txBody>
      <dsp:txXfrm>
        <a:off x="4675172" y="1624610"/>
        <a:ext cx="2672076" cy="1295726"/>
      </dsp:txXfrm>
    </dsp:sp>
    <dsp:sp modelId="{205CE37F-D096-A040-8754-CF6F2574151E}">
      <dsp:nvSpPr>
        <dsp:cNvPr id="0" name=""/>
        <dsp:cNvSpPr/>
      </dsp:nvSpPr>
      <dsp:spPr>
        <a:xfrm rot="2142401">
          <a:off x="3406327" y="3439360"/>
          <a:ext cx="1355984" cy="40429"/>
        </a:xfrm>
        <a:custGeom>
          <a:avLst/>
          <a:gdLst/>
          <a:ahLst/>
          <a:cxnLst/>
          <a:rect l="0" t="0" r="0" b="0"/>
          <a:pathLst>
            <a:path>
              <a:moveTo>
                <a:pt x="0" y="20214"/>
              </a:moveTo>
              <a:lnTo>
                <a:pt x="1355984" y="2021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50420" y="3425676"/>
        <a:ext cx="67799" cy="67799"/>
      </dsp:txXfrm>
    </dsp:sp>
    <dsp:sp modelId="{C2352AE7-28CD-5A46-926D-0F29A5D83A14}">
      <dsp:nvSpPr>
        <dsp:cNvPr id="0" name=""/>
        <dsp:cNvSpPr/>
      </dsp:nvSpPr>
      <dsp:spPr>
        <a:xfrm>
          <a:off x="4634860" y="3167101"/>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Lower academic achievement</a:t>
          </a:r>
        </a:p>
      </dsp:txBody>
      <dsp:txXfrm>
        <a:off x="4675172" y="3207413"/>
        <a:ext cx="2672076" cy="1295726"/>
      </dsp:txXfrm>
    </dsp:sp>
    <dsp:sp modelId="{4BCE151C-D1DF-474C-B36D-DD0B40FA0D5E}">
      <dsp:nvSpPr>
        <dsp:cNvPr id="0" name=""/>
        <dsp:cNvSpPr/>
      </dsp:nvSpPr>
      <dsp:spPr>
        <a:xfrm rot="3907178">
          <a:off x="2775769" y="4230762"/>
          <a:ext cx="2617101" cy="40429"/>
        </a:xfrm>
        <a:custGeom>
          <a:avLst/>
          <a:gdLst/>
          <a:ahLst/>
          <a:cxnLst/>
          <a:rect l="0" t="0" r="0" b="0"/>
          <a:pathLst>
            <a:path>
              <a:moveTo>
                <a:pt x="0" y="20214"/>
              </a:moveTo>
              <a:lnTo>
                <a:pt x="2617101" y="2021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018892" y="4185549"/>
        <a:ext cx="130855" cy="130855"/>
      </dsp:txXfrm>
    </dsp:sp>
    <dsp:sp modelId="{8AADF1BB-EF81-CB44-A911-02DF2BC8FF0C}">
      <dsp:nvSpPr>
        <dsp:cNvPr id="0" name=""/>
        <dsp:cNvSpPr/>
      </dsp:nvSpPr>
      <dsp:spPr>
        <a:xfrm>
          <a:off x="4634860" y="4749903"/>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Poorer mental health</a:t>
          </a:r>
        </a:p>
      </dsp:txBody>
      <dsp:txXfrm>
        <a:off x="4675172" y="4790215"/>
        <a:ext cx="2672076" cy="12957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9870A-B1C6-5646-B578-4B5EB99E319F}">
      <dsp:nvSpPr>
        <dsp:cNvPr id="0" name=""/>
        <dsp:cNvSpPr/>
      </dsp:nvSpPr>
      <dsp:spPr>
        <a:xfrm>
          <a:off x="670548" y="2375699"/>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Prenatal alcohol exposure</a:t>
          </a:r>
        </a:p>
      </dsp:txBody>
      <dsp:txXfrm>
        <a:off x="710860" y="2416011"/>
        <a:ext cx="2672076" cy="1295726"/>
      </dsp:txXfrm>
    </dsp:sp>
    <dsp:sp modelId="{05CBD2CC-655D-7646-988B-704CFA8E35CC}">
      <dsp:nvSpPr>
        <dsp:cNvPr id="0" name=""/>
        <dsp:cNvSpPr/>
      </dsp:nvSpPr>
      <dsp:spPr>
        <a:xfrm>
          <a:off x="3423248" y="3043660"/>
          <a:ext cx="752230" cy="40429"/>
        </a:xfrm>
        <a:custGeom>
          <a:avLst/>
          <a:gdLst/>
          <a:ahLst/>
          <a:cxnLst/>
          <a:rect l="0" t="0" r="0" b="0"/>
          <a:pathLst>
            <a:path>
              <a:moveTo>
                <a:pt x="0" y="20214"/>
              </a:moveTo>
              <a:lnTo>
                <a:pt x="752230" y="2021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80558" y="3045069"/>
        <a:ext cx="37611" cy="37611"/>
      </dsp:txXfrm>
    </dsp:sp>
    <dsp:sp modelId="{146068EC-11CF-5643-A570-6F1C21221062}">
      <dsp:nvSpPr>
        <dsp:cNvPr id="0" name=""/>
        <dsp:cNvSpPr/>
      </dsp:nvSpPr>
      <dsp:spPr>
        <a:xfrm>
          <a:off x="4175478" y="2375699"/>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Suspension and expulsion</a:t>
          </a:r>
        </a:p>
      </dsp:txBody>
      <dsp:txXfrm>
        <a:off x="4215790" y="2416011"/>
        <a:ext cx="2672076" cy="1295726"/>
      </dsp:txXfrm>
    </dsp:sp>
    <dsp:sp modelId="{92C3FA3E-52F3-CB4D-B8F7-5E4308842B84}">
      <dsp:nvSpPr>
        <dsp:cNvPr id="0" name=""/>
        <dsp:cNvSpPr/>
      </dsp:nvSpPr>
      <dsp:spPr>
        <a:xfrm rot="17693619">
          <a:off x="6170840" y="1857308"/>
          <a:ext cx="2615729" cy="40429"/>
        </a:xfrm>
        <a:custGeom>
          <a:avLst/>
          <a:gdLst/>
          <a:ahLst/>
          <a:cxnLst/>
          <a:rect l="0" t="0" r="0" b="0"/>
          <a:pathLst>
            <a:path>
              <a:moveTo>
                <a:pt x="0" y="20214"/>
              </a:moveTo>
              <a:lnTo>
                <a:pt x="2615729" y="2021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7413312" y="1812129"/>
        <a:ext cx="130786" cy="130786"/>
      </dsp:txXfrm>
    </dsp:sp>
    <dsp:sp modelId="{E543D576-FE89-0346-8602-DD774C16D89E}">
      <dsp:nvSpPr>
        <dsp:cNvPr id="0" name=""/>
        <dsp:cNvSpPr/>
      </dsp:nvSpPr>
      <dsp:spPr>
        <a:xfrm>
          <a:off x="8029231" y="2996"/>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Trouble with the law</a:t>
          </a:r>
        </a:p>
      </dsp:txBody>
      <dsp:txXfrm>
        <a:off x="8069543" y="43308"/>
        <a:ext cx="2672076" cy="1295726"/>
      </dsp:txXfrm>
    </dsp:sp>
    <dsp:sp modelId="{F4A1BBF9-5C4F-2C4B-AC82-09019D52196E}">
      <dsp:nvSpPr>
        <dsp:cNvPr id="0" name=""/>
        <dsp:cNvSpPr/>
      </dsp:nvSpPr>
      <dsp:spPr>
        <a:xfrm rot="19460648">
          <a:off x="6801161" y="2648709"/>
          <a:ext cx="1355086" cy="40429"/>
        </a:xfrm>
        <a:custGeom>
          <a:avLst/>
          <a:gdLst/>
          <a:ahLst/>
          <a:cxnLst/>
          <a:rect l="0" t="0" r="0" b="0"/>
          <a:pathLst>
            <a:path>
              <a:moveTo>
                <a:pt x="0" y="20214"/>
              </a:moveTo>
              <a:lnTo>
                <a:pt x="1355086" y="2021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44828" y="2635047"/>
        <a:ext cx="67754" cy="67754"/>
      </dsp:txXfrm>
    </dsp:sp>
    <dsp:sp modelId="{FE7F23D8-BAB0-354A-81BA-4E7CA4944C36}">
      <dsp:nvSpPr>
        <dsp:cNvPr id="0" name=""/>
        <dsp:cNvSpPr/>
      </dsp:nvSpPr>
      <dsp:spPr>
        <a:xfrm>
          <a:off x="8029231" y="1585798"/>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Risky behavior</a:t>
          </a:r>
        </a:p>
      </dsp:txBody>
      <dsp:txXfrm>
        <a:off x="8069543" y="1626110"/>
        <a:ext cx="2672076" cy="1295726"/>
      </dsp:txXfrm>
    </dsp:sp>
    <dsp:sp modelId="{205CE37F-D096-A040-8754-CF6F2574151E}">
      <dsp:nvSpPr>
        <dsp:cNvPr id="0" name=""/>
        <dsp:cNvSpPr/>
      </dsp:nvSpPr>
      <dsp:spPr>
        <a:xfrm rot="2145529">
          <a:off x="6800286" y="3440110"/>
          <a:ext cx="1356838" cy="40429"/>
        </a:xfrm>
        <a:custGeom>
          <a:avLst/>
          <a:gdLst/>
          <a:ahLst/>
          <a:cxnLst/>
          <a:rect l="0" t="0" r="0" b="0"/>
          <a:pathLst>
            <a:path>
              <a:moveTo>
                <a:pt x="0" y="20214"/>
              </a:moveTo>
              <a:lnTo>
                <a:pt x="1356838" y="2021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44784" y="3426404"/>
        <a:ext cx="67841" cy="67841"/>
      </dsp:txXfrm>
    </dsp:sp>
    <dsp:sp modelId="{C2352AE7-28CD-5A46-926D-0F29A5D83A14}">
      <dsp:nvSpPr>
        <dsp:cNvPr id="0" name=""/>
        <dsp:cNvSpPr/>
      </dsp:nvSpPr>
      <dsp:spPr>
        <a:xfrm>
          <a:off x="8029231" y="3168601"/>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Lower academic achievement</a:t>
          </a:r>
        </a:p>
      </dsp:txBody>
      <dsp:txXfrm>
        <a:off x="8069543" y="3208913"/>
        <a:ext cx="2672076" cy="1295726"/>
      </dsp:txXfrm>
    </dsp:sp>
    <dsp:sp modelId="{4BCE151C-D1DF-474C-B36D-DD0B40FA0D5E}">
      <dsp:nvSpPr>
        <dsp:cNvPr id="0" name=""/>
        <dsp:cNvSpPr/>
      </dsp:nvSpPr>
      <dsp:spPr>
        <a:xfrm rot="3908037">
          <a:off x="6169481" y="4231510"/>
          <a:ext cx="2618447" cy="40429"/>
        </a:xfrm>
        <a:custGeom>
          <a:avLst/>
          <a:gdLst/>
          <a:ahLst/>
          <a:cxnLst/>
          <a:rect l="0" t="0" r="0" b="0"/>
          <a:pathLst>
            <a:path>
              <a:moveTo>
                <a:pt x="0" y="20214"/>
              </a:moveTo>
              <a:lnTo>
                <a:pt x="2618447" y="2021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7413244" y="4186263"/>
        <a:ext cx="130922" cy="130922"/>
      </dsp:txXfrm>
    </dsp:sp>
    <dsp:sp modelId="{8AADF1BB-EF81-CB44-A911-02DF2BC8FF0C}">
      <dsp:nvSpPr>
        <dsp:cNvPr id="0" name=""/>
        <dsp:cNvSpPr/>
      </dsp:nvSpPr>
      <dsp:spPr>
        <a:xfrm>
          <a:off x="8029231" y="4751399"/>
          <a:ext cx="2752700" cy="13763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Poorer mental health</a:t>
          </a:r>
        </a:p>
      </dsp:txBody>
      <dsp:txXfrm>
        <a:off x="8069543" y="4791711"/>
        <a:ext cx="2672076" cy="129572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9632C-DB69-F14C-87E8-A0BF7AB01A67}"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48A4A7-7CF5-A14F-85AF-5D228448E162}" type="slidenum">
              <a:rPr lang="en-US" smtClean="0"/>
              <a:t>‹#›</a:t>
            </a:fld>
            <a:endParaRPr lang="en-US"/>
          </a:p>
        </p:txBody>
      </p:sp>
    </p:spTree>
    <p:extLst>
      <p:ext uri="{BB962C8B-B14F-4D97-AF65-F5344CB8AC3E}">
        <p14:creationId xmlns:p14="http://schemas.microsoft.com/office/powerpoint/2010/main" val="953702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8A4A7-7CF5-A14F-85AF-5D228448E162}" type="slidenum">
              <a:rPr lang="en-US" smtClean="0"/>
              <a:t>1</a:t>
            </a:fld>
            <a:endParaRPr lang="en-US"/>
          </a:p>
        </p:txBody>
      </p:sp>
    </p:spTree>
    <p:extLst>
      <p:ext uri="{BB962C8B-B14F-4D97-AF65-F5344CB8AC3E}">
        <p14:creationId xmlns:p14="http://schemas.microsoft.com/office/powerpoint/2010/main" val="1503911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7F9969-7A9B-0B4B-8F59-087EF34293A8}" type="slidenum">
              <a:rPr lang="en-US" smtClean="0"/>
              <a:t>16</a:t>
            </a:fld>
            <a:endParaRPr lang="en-US"/>
          </a:p>
        </p:txBody>
      </p:sp>
    </p:spTree>
    <p:extLst>
      <p:ext uri="{BB962C8B-B14F-4D97-AF65-F5344CB8AC3E}">
        <p14:creationId xmlns:p14="http://schemas.microsoft.com/office/powerpoint/2010/main" val="2689521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K&amp;A</a:t>
            </a:r>
          </a:p>
          <a:p>
            <a:r>
              <a:rPr lang="en-US" sz="2200" dirty="0"/>
              <a:t>Total score: no effect</a:t>
            </a:r>
          </a:p>
          <a:p>
            <a:pPr lvl="1"/>
            <a:r>
              <a:rPr lang="en-US" sz="2200" dirty="0"/>
              <a:t>Learned most of information without access to website</a:t>
            </a:r>
          </a:p>
          <a:p>
            <a:r>
              <a:rPr lang="en-US" sz="2200" dirty="0"/>
              <a:t>Large effect on self-assessment</a:t>
            </a:r>
          </a:p>
          <a:p>
            <a:endParaRPr lang="en-US" sz="2200" dirty="0"/>
          </a:p>
          <a:p>
            <a:endParaRPr lang="en-US" sz="2200" dirty="0"/>
          </a:p>
          <a:p>
            <a:endParaRPr lang="en-US" sz="2200" dirty="0"/>
          </a:p>
          <a:p>
            <a:endParaRPr lang="en-US" sz="2200" dirty="0"/>
          </a:p>
          <a:p>
            <a:endParaRPr lang="en-US" sz="2200" dirty="0"/>
          </a:p>
          <a:p>
            <a:endParaRPr lang="en-US" sz="2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effectLst/>
                <a:latin typeface="Times New Roman" panose="02020603050405020304" pitchFamily="18" charset="0"/>
                <a:ea typeface="Times New Roman" panose="02020603050405020304" pitchFamily="18" charset="0"/>
              </a:rPr>
              <a:t>However, it should be noted that it is also possible participants were prompted by the act of taking the K&amp;A survey to search out the answer to the questions and thus improved their scores at the next timepoint. This phenomenon is called the “Hawthorne effect”, a reference to a series of studies completed during the 1920s in which workers increased productivity while participating in the study but declined once the study finished (Sedgwick &amp; Greenwood, 2015). The Hawthorne effect has been shown to affect results in clinical trials (e.g., McCarney et al., 2007), though some argue the effect is an artifact of experimental design (Jones, 1992). It’s possible teachers were impacted by the feeling of being “tested” (observed) and thus were motivated to increase their knowledge regardless of their group assignment. This is consistent with one participant recommendation which was to provide participants with their scores on the measures, suggesting some were motivated to achieve “high scores” on the surveys. </a:t>
            </a:r>
          </a:p>
          <a:p>
            <a:endParaRPr lang="en-US" sz="2400" dirty="0"/>
          </a:p>
          <a:p>
            <a:endParaRPr lang="en-US" sz="2200" dirty="0"/>
          </a:p>
          <a:p>
            <a:endParaRPr lang="en-US" dirty="0"/>
          </a:p>
        </p:txBody>
      </p:sp>
      <p:sp>
        <p:nvSpPr>
          <p:cNvPr id="4" name="Slide Number Placeholder 3"/>
          <p:cNvSpPr>
            <a:spLocks noGrp="1"/>
          </p:cNvSpPr>
          <p:nvPr>
            <p:ph type="sldNum" sz="quarter" idx="5"/>
          </p:nvPr>
        </p:nvSpPr>
        <p:spPr/>
        <p:txBody>
          <a:bodyPr/>
          <a:lstStyle/>
          <a:p>
            <a:fld id="{377F9969-7A9B-0B4B-8F59-087EF34293A8}" type="slidenum">
              <a:rPr lang="en-US" smtClean="0"/>
              <a:t>17</a:t>
            </a:fld>
            <a:endParaRPr lang="en-US"/>
          </a:p>
        </p:txBody>
      </p:sp>
    </p:spTree>
    <p:extLst>
      <p:ext uri="{BB962C8B-B14F-4D97-AF65-F5344CB8AC3E}">
        <p14:creationId xmlns:p14="http://schemas.microsoft.com/office/powerpoint/2010/main" val="1994220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200" dirty="0"/>
          </a:p>
          <a:p>
            <a:endParaRPr lang="en-US" sz="2200" dirty="0"/>
          </a:p>
          <a:p>
            <a:endParaRPr lang="en-US" sz="2200" dirty="0"/>
          </a:p>
          <a:p>
            <a:endParaRPr lang="en-US" sz="2200" dirty="0"/>
          </a:p>
          <a:p>
            <a:endParaRPr lang="en-US" sz="2200" dirty="0"/>
          </a:p>
          <a:p>
            <a:r>
              <a:rPr lang="en-US" sz="2200" dirty="0"/>
              <a:t>Teachers had lower endorsements of willful attributions compared to parents</a:t>
            </a:r>
          </a:p>
          <a:p>
            <a:r>
              <a:rPr lang="en-US" sz="2200" dirty="0"/>
              <a:t>Intervention change</a:t>
            </a:r>
          </a:p>
          <a:p>
            <a:r>
              <a:rPr lang="en-US" sz="2200" dirty="0"/>
              <a:t>Associated with increased endorsement of neurodevelopmental attributions at T2</a:t>
            </a:r>
          </a:p>
          <a:p>
            <a:pPr lvl="1"/>
            <a:r>
              <a:rPr lang="en-US" sz="2200" dirty="0"/>
              <a:t>Especially Sensory seeking and task 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Thus, differences in willful attribution endorsement could be due to teachers having specific training in child development and developmental expectations, and exposure to many different children and behaviors (Buettner et al., 2016; Daniels &amp; </a:t>
            </a:r>
            <a:r>
              <a:rPr lang="en-US" sz="1200" dirty="0" err="1">
                <a:effectLst/>
                <a:latin typeface="Times New Roman" panose="02020603050405020304" pitchFamily="18" charset="0"/>
                <a:ea typeface="Times New Roman" panose="02020603050405020304" pitchFamily="18" charset="0"/>
              </a:rPr>
              <a:t>Shumow</a:t>
            </a:r>
            <a:r>
              <a:rPr lang="en-US" sz="1200" dirty="0">
                <a:effectLst/>
                <a:latin typeface="Times New Roman" panose="02020603050405020304" pitchFamily="18" charset="0"/>
                <a:ea typeface="Times New Roman" panose="02020603050405020304" pitchFamily="18" charset="0"/>
              </a:rPr>
              <a:t>, 2003; </a:t>
            </a:r>
            <a:r>
              <a:rPr lang="en-US" sz="1200" dirty="0" err="1">
                <a:effectLst/>
                <a:latin typeface="Times New Roman" panose="02020603050405020304" pitchFamily="18" charset="0"/>
                <a:ea typeface="Times New Roman" panose="02020603050405020304" pitchFamily="18" charset="0"/>
              </a:rPr>
              <a:t>Haslip</a:t>
            </a:r>
            <a:r>
              <a:rPr lang="en-US" sz="1200" dirty="0">
                <a:effectLst/>
                <a:latin typeface="Times New Roman" panose="02020603050405020304" pitchFamily="18" charset="0"/>
                <a:ea typeface="Times New Roman" panose="02020603050405020304" pitchFamily="18" charset="0"/>
              </a:rPr>
              <a:t> &amp; </a:t>
            </a:r>
            <a:r>
              <a:rPr lang="en-US" sz="1200" dirty="0" err="1">
                <a:effectLst/>
                <a:latin typeface="Times New Roman" panose="02020603050405020304" pitchFamily="18" charset="0"/>
                <a:ea typeface="Times New Roman" panose="02020603050405020304" pitchFamily="18" charset="0"/>
              </a:rPr>
              <a:t>Gullo</a:t>
            </a:r>
            <a:r>
              <a:rPr lang="en-US" sz="1200" dirty="0">
                <a:effectLst/>
                <a:latin typeface="Times New Roman" panose="02020603050405020304" pitchFamily="18" charset="0"/>
                <a:ea typeface="Times New Roman" panose="02020603050405020304" pitchFamily="18" charset="0"/>
              </a:rPr>
              <a:t>, 2018), helping them better understand challenging behavior and preventing them from making more willful attributions</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377F9969-7A9B-0B4B-8F59-087EF34293A8}" type="slidenum">
              <a:rPr lang="en-US" smtClean="0"/>
              <a:t>18</a:t>
            </a:fld>
            <a:endParaRPr lang="en-US"/>
          </a:p>
        </p:txBody>
      </p:sp>
    </p:spTree>
    <p:extLst>
      <p:ext uri="{BB962C8B-B14F-4D97-AF65-F5344CB8AC3E}">
        <p14:creationId xmlns:p14="http://schemas.microsoft.com/office/powerpoint/2010/main" val="233102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Potential buffering effect of the website on impressions of accommodations</a:t>
            </a:r>
          </a:p>
          <a:p>
            <a:r>
              <a:rPr lang="en-US" sz="1200" dirty="0"/>
              <a:t>Website associated with decrease in positive impressions of consequence-based strategies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Associated with improvement in impressions of accommodations (decreasing impressions for Group 2, steady for Group 1 – buffering effect?), Group 1 decreased in impressions of punishment – replicated in G2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It should be noted that these results are specific to teachers’ perceptions of the usefulness of these strategies and not about their implementation of these strategies</a:t>
            </a:r>
            <a:r>
              <a:rPr lang="en-US" dirty="0">
                <a:effectLst/>
              </a:rPr>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7F9969-7A9B-0B4B-8F59-087EF34293A8}" type="slidenum">
              <a:rPr lang="en-US" smtClean="0"/>
              <a:t>19</a:t>
            </a:fld>
            <a:endParaRPr lang="en-US"/>
          </a:p>
        </p:txBody>
      </p:sp>
    </p:spTree>
    <p:extLst>
      <p:ext uri="{BB962C8B-B14F-4D97-AF65-F5344CB8AC3E}">
        <p14:creationId xmlns:p14="http://schemas.microsoft.com/office/powerpoint/2010/main" val="3381863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Potential buffering effect of the website on impressions of accommodations</a:t>
            </a:r>
          </a:p>
          <a:p>
            <a:r>
              <a:rPr lang="en-US" sz="1200" dirty="0"/>
              <a:t>Website associated with decrease in positive impressions of consequence-based strategies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Associated with improvement in impressions of accommodations (decreasing impressions for Group 2, steady for Group 1 – buffering effect?), Group 1 decreased in impressions of punishment – replicated in G2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It should be noted that these results are specific to teachers’ perceptions of the usefulness of these strategies and not about their implementation of these strategies</a:t>
            </a:r>
            <a:r>
              <a:rPr lang="en-US" dirty="0">
                <a:effectLst/>
              </a:rPr>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7F9969-7A9B-0B4B-8F59-087EF34293A8}" type="slidenum">
              <a:rPr lang="en-US" smtClean="0"/>
              <a:t>21</a:t>
            </a:fld>
            <a:endParaRPr lang="en-US"/>
          </a:p>
        </p:txBody>
      </p:sp>
    </p:spTree>
    <p:extLst>
      <p:ext uri="{BB962C8B-B14F-4D97-AF65-F5344CB8AC3E}">
        <p14:creationId xmlns:p14="http://schemas.microsoft.com/office/powerpoint/2010/main" val="1639109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 change</a:t>
            </a:r>
          </a:p>
          <a:p>
            <a:r>
              <a:rPr lang="en-US" sz="1200" dirty="0"/>
              <a:t>Small improvement in efficacy at T3 for G1, delayed change</a:t>
            </a:r>
          </a:p>
          <a:p>
            <a:endParaRPr lang="en-US" sz="1200" dirty="0"/>
          </a:p>
          <a:p>
            <a:r>
              <a:rPr lang="en-US" sz="1200" dirty="0"/>
              <a:t>Some evidence for a slight effect of timing in school year but a larger trial is needed to parse these apart. </a:t>
            </a:r>
          </a:p>
          <a:p>
            <a:endParaRPr lang="en-US" sz="1200" dirty="0"/>
          </a:p>
          <a:p>
            <a:r>
              <a:rPr lang="en-US" sz="1200" dirty="0"/>
              <a:t>Most notably the knowledge total score</a:t>
            </a:r>
          </a:p>
          <a:p>
            <a:endParaRPr lang="en-US" sz="1200" dirty="0"/>
          </a:p>
          <a:p>
            <a:r>
              <a:rPr lang="en-US" dirty="0" err="1"/>
              <a:t>Critial</a:t>
            </a:r>
            <a:r>
              <a:rPr lang="en-US" dirty="0"/>
              <a:t> period: early</a:t>
            </a:r>
          </a:p>
          <a:p>
            <a:r>
              <a:rPr lang="en-US" dirty="0"/>
              <a:t>	K&amp;A total score</a:t>
            </a:r>
          </a:p>
          <a:p>
            <a:r>
              <a:rPr lang="en-US" dirty="0"/>
              <a:t>	All attributions greater</a:t>
            </a:r>
          </a:p>
          <a:p>
            <a:r>
              <a:rPr lang="en-US" dirty="0"/>
              <a:t>	Rewards</a:t>
            </a:r>
          </a:p>
          <a:p>
            <a:r>
              <a:rPr lang="en-US" dirty="0"/>
              <a:t>Critical period: late</a:t>
            </a:r>
          </a:p>
          <a:p>
            <a:r>
              <a:rPr lang="en-US" dirty="0"/>
              <a:t>	organize/routine accommodations</a:t>
            </a:r>
          </a:p>
          <a:p>
            <a:r>
              <a:rPr lang="en-US" dirty="0"/>
              <a:t>No effect of timing</a:t>
            </a:r>
          </a:p>
          <a:p>
            <a:r>
              <a:rPr lang="en-US" dirty="0"/>
              <a:t>	K&amp;A self assessment</a:t>
            </a:r>
          </a:p>
          <a:p>
            <a:r>
              <a:rPr lang="en-US" dirty="0"/>
              <a:t>	Simplify/remind accommodations, consequences</a:t>
            </a:r>
          </a:p>
          <a:p>
            <a:r>
              <a:rPr lang="en-US" dirty="0"/>
              <a:t>	Efficacy</a:t>
            </a:r>
          </a:p>
          <a:p>
            <a:endParaRPr lang="en-US" sz="1200" dirty="0"/>
          </a:p>
          <a:p>
            <a:endParaRPr lang="en-US" dirty="0"/>
          </a:p>
        </p:txBody>
      </p:sp>
      <p:sp>
        <p:nvSpPr>
          <p:cNvPr id="4" name="Slide Number Placeholder 3"/>
          <p:cNvSpPr>
            <a:spLocks noGrp="1"/>
          </p:cNvSpPr>
          <p:nvPr>
            <p:ph type="sldNum" sz="quarter" idx="5"/>
          </p:nvPr>
        </p:nvSpPr>
        <p:spPr/>
        <p:txBody>
          <a:bodyPr/>
          <a:lstStyle/>
          <a:p>
            <a:fld id="{377F9969-7A9B-0B4B-8F59-087EF34293A8}" type="slidenum">
              <a:rPr lang="en-US" smtClean="0"/>
              <a:t>22</a:t>
            </a:fld>
            <a:endParaRPr lang="en-US"/>
          </a:p>
        </p:txBody>
      </p:sp>
    </p:spTree>
    <p:extLst>
      <p:ext uri="{BB962C8B-B14F-4D97-AF65-F5344CB8AC3E}">
        <p14:creationId xmlns:p14="http://schemas.microsoft.com/office/powerpoint/2010/main" val="3519114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Suggested start points</a:t>
            </a:r>
          </a:p>
          <a:p>
            <a:r>
              <a:rPr lang="en-US" sz="1200" dirty="0"/>
              <a:t>Who is this for – everyone/only if student with FASD</a:t>
            </a:r>
          </a:p>
          <a:p>
            <a:r>
              <a:rPr lang="en-US" sz="1200" dirty="0"/>
              <a:t>Top down recruitment approach</a:t>
            </a:r>
          </a:p>
          <a:p>
            <a:endParaRPr lang="en-US" dirty="0"/>
          </a:p>
          <a:p>
            <a:endParaRPr lang="en-US" dirty="0"/>
          </a:p>
          <a:p>
            <a:r>
              <a:rPr lang="en-US" dirty="0"/>
              <a:t>Broader recruitment</a:t>
            </a:r>
          </a:p>
          <a:p>
            <a:r>
              <a:rPr lang="en-US" dirty="0"/>
              <a:t>Testing different recruitment strategies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Testing of pathways of logic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Timing throughout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change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248A4A7-7CF5-A14F-85AF-5D228448E162}" type="slidenum">
              <a:rPr lang="en-US" smtClean="0"/>
              <a:t>23</a:t>
            </a:fld>
            <a:endParaRPr lang="en-US"/>
          </a:p>
        </p:txBody>
      </p:sp>
    </p:spTree>
    <p:extLst>
      <p:ext uri="{BB962C8B-B14F-4D97-AF65-F5344CB8AC3E}">
        <p14:creationId xmlns:p14="http://schemas.microsoft.com/office/powerpoint/2010/main" val="3283217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8A4A7-7CF5-A14F-85AF-5D228448E162}" type="slidenum">
              <a:rPr lang="en-US" smtClean="0"/>
              <a:t>24</a:t>
            </a:fld>
            <a:endParaRPr lang="en-US"/>
          </a:p>
        </p:txBody>
      </p:sp>
    </p:spTree>
    <p:extLst>
      <p:ext uri="{BB962C8B-B14F-4D97-AF65-F5344CB8AC3E}">
        <p14:creationId xmlns:p14="http://schemas.microsoft.com/office/powerpoint/2010/main" val="2277688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26%</a:t>
            </a:r>
          </a:p>
        </p:txBody>
      </p:sp>
      <p:sp>
        <p:nvSpPr>
          <p:cNvPr id="4" name="Slide Number Placeholder 3"/>
          <p:cNvSpPr>
            <a:spLocks noGrp="1"/>
          </p:cNvSpPr>
          <p:nvPr>
            <p:ph type="sldNum" sz="quarter" idx="5"/>
          </p:nvPr>
        </p:nvSpPr>
        <p:spPr/>
        <p:txBody>
          <a:bodyPr/>
          <a:lstStyle/>
          <a:p>
            <a:fld id="{C248A4A7-7CF5-A14F-85AF-5D228448E162}" type="slidenum">
              <a:rPr lang="en-US" smtClean="0"/>
              <a:t>25</a:t>
            </a:fld>
            <a:endParaRPr lang="en-US"/>
          </a:p>
        </p:txBody>
      </p:sp>
    </p:spTree>
    <p:extLst>
      <p:ext uri="{BB962C8B-B14F-4D97-AF65-F5344CB8AC3E}">
        <p14:creationId xmlns:p14="http://schemas.microsoft.com/office/powerpoint/2010/main" val="840748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8A4A7-7CF5-A14F-85AF-5D228448E162}" type="slidenum">
              <a:rPr lang="en-US" smtClean="0"/>
              <a:t>26</a:t>
            </a:fld>
            <a:endParaRPr lang="en-US"/>
          </a:p>
        </p:txBody>
      </p:sp>
    </p:spTree>
    <p:extLst>
      <p:ext uri="{BB962C8B-B14F-4D97-AF65-F5344CB8AC3E}">
        <p14:creationId xmlns:p14="http://schemas.microsoft.com/office/powerpoint/2010/main" val="3105925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7824"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We know individuals with FASD have many strengths that are well suited to the classroom</a:t>
            </a:r>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C248A4A7-7CF5-A14F-85AF-5D228448E162}" type="slidenum">
              <a:rPr lang="en-US" smtClean="0"/>
              <a:t>2</a:t>
            </a:fld>
            <a:endParaRPr lang="en-US"/>
          </a:p>
        </p:txBody>
      </p:sp>
    </p:spTree>
    <p:extLst>
      <p:ext uri="{BB962C8B-B14F-4D97-AF65-F5344CB8AC3E}">
        <p14:creationId xmlns:p14="http://schemas.microsoft.com/office/powerpoint/2010/main" val="2741909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School to prison pipeline – youth who experience suspension and expulsion are more likely to have trouble with the law and be incarcerated</a:t>
            </a:r>
          </a:p>
          <a:p>
            <a:pPr marL="171450" indent="-171450">
              <a:buFont typeface="Arial" panose="020B0604020202020204" pitchFamily="34" charset="0"/>
              <a:buChar char="•"/>
            </a:pPr>
            <a:r>
              <a:rPr lang="en-US" dirty="0"/>
              <a:t>Increased aggressive behavior, substance misuse, increased offending (controlling for baseline offending)</a:t>
            </a:r>
          </a:p>
          <a:p>
            <a:pPr marL="171450" indent="-171450">
              <a:buFont typeface="Arial" panose="020B0604020202020204" pitchFamily="34" charset="0"/>
              <a:buChar char="•"/>
            </a:pPr>
            <a:r>
              <a:rPr lang="en-US" dirty="0"/>
              <a:t>ONE EDP event associated with almost a 1-point decrease in GPA</a:t>
            </a:r>
          </a:p>
          <a:p>
            <a:pPr marL="171450" indent="-171450">
              <a:buFont typeface="Arial" panose="020B0604020202020204" pitchFamily="34" charset="0"/>
              <a:buChar char="•"/>
            </a:pPr>
            <a:r>
              <a:rPr lang="en-US" dirty="0"/>
              <a:t>Increases likelihood of depression and anxiety</a:t>
            </a:r>
          </a:p>
        </p:txBody>
      </p:sp>
      <p:sp>
        <p:nvSpPr>
          <p:cNvPr id="4" name="Slide Number Placeholder 3"/>
          <p:cNvSpPr>
            <a:spLocks noGrp="1"/>
          </p:cNvSpPr>
          <p:nvPr>
            <p:ph type="sldNum" sz="quarter" idx="5"/>
          </p:nvPr>
        </p:nvSpPr>
        <p:spPr/>
        <p:txBody>
          <a:bodyPr/>
          <a:lstStyle/>
          <a:p>
            <a:fld id="{C248A4A7-7CF5-A14F-85AF-5D228448E162}" type="slidenum">
              <a:rPr lang="en-US" smtClean="0"/>
              <a:t>27</a:t>
            </a:fld>
            <a:endParaRPr lang="en-US"/>
          </a:p>
        </p:txBody>
      </p:sp>
    </p:spTree>
    <p:extLst>
      <p:ext uri="{BB962C8B-B14F-4D97-AF65-F5344CB8AC3E}">
        <p14:creationId xmlns:p14="http://schemas.microsoft.com/office/powerpoint/2010/main" val="2040568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8A4A7-7CF5-A14F-85AF-5D228448E162}" type="slidenum">
              <a:rPr lang="en-US" smtClean="0"/>
              <a:t>28</a:t>
            </a:fld>
            <a:endParaRPr lang="en-US"/>
          </a:p>
        </p:txBody>
      </p:sp>
    </p:spTree>
    <p:extLst>
      <p:ext uri="{BB962C8B-B14F-4D97-AF65-F5344CB8AC3E}">
        <p14:creationId xmlns:p14="http://schemas.microsoft.com/office/powerpoint/2010/main" val="430697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Yet we see high rates of school disruption, even for students in elementary school</a:t>
            </a:r>
          </a:p>
        </p:txBody>
      </p:sp>
      <p:sp>
        <p:nvSpPr>
          <p:cNvPr id="4" name="Slide Number Placeholder 3"/>
          <p:cNvSpPr>
            <a:spLocks noGrp="1"/>
          </p:cNvSpPr>
          <p:nvPr>
            <p:ph type="sldNum" sz="quarter" idx="5"/>
          </p:nvPr>
        </p:nvSpPr>
        <p:spPr/>
        <p:txBody>
          <a:bodyPr/>
          <a:lstStyle/>
          <a:p>
            <a:fld id="{C248A4A7-7CF5-A14F-85AF-5D228448E162}" type="slidenum">
              <a:rPr lang="en-US" smtClean="0"/>
              <a:t>29</a:t>
            </a:fld>
            <a:endParaRPr lang="en-US"/>
          </a:p>
        </p:txBody>
      </p:sp>
    </p:spTree>
    <p:extLst>
      <p:ext uri="{BB962C8B-B14F-4D97-AF65-F5344CB8AC3E}">
        <p14:creationId xmlns:p14="http://schemas.microsoft.com/office/powerpoint/2010/main" val="3125923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8A4A7-7CF5-A14F-85AF-5D228448E162}" type="slidenum">
              <a:rPr lang="en-US" smtClean="0"/>
              <a:t>30</a:t>
            </a:fld>
            <a:endParaRPr lang="en-US"/>
          </a:p>
        </p:txBody>
      </p:sp>
    </p:spTree>
    <p:extLst>
      <p:ext uri="{BB962C8B-B14F-4D97-AF65-F5344CB8AC3E}">
        <p14:creationId xmlns:p14="http://schemas.microsoft.com/office/powerpoint/2010/main" val="794464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Yet we see high rates of school disruption, even for students in elementary school</a:t>
            </a:r>
          </a:p>
        </p:txBody>
      </p:sp>
      <p:sp>
        <p:nvSpPr>
          <p:cNvPr id="4" name="Slide Number Placeholder 3"/>
          <p:cNvSpPr>
            <a:spLocks noGrp="1"/>
          </p:cNvSpPr>
          <p:nvPr>
            <p:ph type="sldNum" sz="quarter" idx="5"/>
          </p:nvPr>
        </p:nvSpPr>
        <p:spPr/>
        <p:txBody>
          <a:bodyPr/>
          <a:lstStyle/>
          <a:p>
            <a:fld id="{C248A4A7-7CF5-A14F-85AF-5D228448E162}" type="slidenum">
              <a:rPr lang="en-US" smtClean="0"/>
              <a:t>3</a:t>
            </a:fld>
            <a:endParaRPr lang="en-US"/>
          </a:p>
        </p:txBody>
      </p:sp>
    </p:spTree>
    <p:extLst>
      <p:ext uri="{BB962C8B-B14F-4D97-AF65-F5344CB8AC3E}">
        <p14:creationId xmlns:p14="http://schemas.microsoft.com/office/powerpoint/2010/main" val="2127187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26%</a:t>
            </a:r>
          </a:p>
        </p:txBody>
      </p:sp>
      <p:sp>
        <p:nvSpPr>
          <p:cNvPr id="4" name="Slide Number Placeholder 3"/>
          <p:cNvSpPr>
            <a:spLocks noGrp="1"/>
          </p:cNvSpPr>
          <p:nvPr>
            <p:ph type="sldNum" sz="quarter" idx="5"/>
          </p:nvPr>
        </p:nvSpPr>
        <p:spPr/>
        <p:txBody>
          <a:bodyPr/>
          <a:lstStyle/>
          <a:p>
            <a:fld id="{C248A4A7-7CF5-A14F-85AF-5D228448E162}" type="slidenum">
              <a:rPr lang="en-US" smtClean="0"/>
              <a:t>4</a:t>
            </a:fld>
            <a:endParaRPr lang="en-US"/>
          </a:p>
        </p:txBody>
      </p:sp>
    </p:spTree>
    <p:extLst>
      <p:ext uri="{BB962C8B-B14F-4D97-AF65-F5344CB8AC3E}">
        <p14:creationId xmlns:p14="http://schemas.microsoft.com/office/powerpoint/2010/main" val="1215214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this need, we adapted the FMF Program, an evidence based intervention for caregivers of children with FASD, and FMF Connect, which is a mobile health app for parents, to teachers and the classroom setting. We used the ADAPT-ITT framework, which is an in depth framework for adapting interventions to a new population. It was originally developed for HIV </a:t>
            </a:r>
            <a:r>
              <a:rPr lang="en-US" dirty="0" err="1"/>
              <a:t>intevrentiosn</a:t>
            </a:r>
            <a:r>
              <a:rPr lang="en-US" dirty="0"/>
              <a:t> but is used extensively to adapt interventions to new populations and new formats. In our case, we needed to adapt the FMF Program to a new population, teachers, and to a new format, a self-directed website.</a:t>
            </a:r>
          </a:p>
        </p:txBody>
      </p:sp>
      <p:sp>
        <p:nvSpPr>
          <p:cNvPr id="4" name="Slide Number Placeholder 3"/>
          <p:cNvSpPr>
            <a:spLocks noGrp="1"/>
          </p:cNvSpPr>
          <p:nvPr>
            <p:ph type="sldNum" sz="quarter" idx="5"/>
          </p:nvPr>
        </p:nvSpPr>
        <p:spPr/>
        <p:txBody>
          <a:bodyPr/>
          <a:lstStyle/>
          <a:p>
            <a:fld id="{C248A4A7-7CF5-A14F-85AF-5D228448E162}" type="slidenum">
              <a:rPr lang="en-US" smtClean="0"/>
              <a:t>5</a:t>
            </a:fld>
            <a:endParaRPr lang="en-US"/>
          </a:p>
        </p:txBody>
      </p:sp>
    </p:spTree>
    <p:extLst>
      <p:ext uri="{BB962C8B-B14F-4D97-AF65-F5344CB8AC3E}">
        <p14:creationId xmlns:p14="http://schemas.microsoft.com/office/powerpoint/2010/main" val="3817822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8A4A7-7CF5-A14F-85AF-5D228448E162}" type="slidenum">
              <a:rPr lang="en-US" smtClean="0"/>
              <a:t>6</a:t>
            </a:fld>
            <a:endParaRPr lang="en-US"/>
          </a:p>
        </p:txBody>
      </p:sp>
    </p:spTree>
    <p:extLst>
      <p:ext uri="{BB962C8B-B14F-4D97-AF65-F5344CB8AC3E}">
        <p14:creationId xmlns:p14="http://schemas.microsoft.com/office/powerpoint/2010/main" val="337450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pilot trial!</a:t>
            </a:r>
          </a:p>
        </p:txBody>
      </p:sp>
      <p:sp>
        <p:nvSpPr>
          <p:cNvPr id="4" name="Slide Number Placeholder 3"/>
          <p:cNvSpPr>
            <a:spLocks noGrp="1"/>
          </p:cNvSpPr>
          <p:nvPr>
            <p:ph type="sldNum" sz="quarter" idx="5"/>
          </p:nvPr>
        </p:nvSpPr>
        <p:spPr/>
        <p:txBody>
          <a:bodyPr/>
          <a:lstStyle/>
          <a:p>
            <a:fld id="{C248A4A7-7CF5-A14F-85AF-5D228448E162}" type="slidenum">
              <a:rPr lang="en-US" smtClean="0"/>
              <a:t>12</a:t>
            </a:fld>
            <a:endParaRPr lang="en-US"/>
          </a:p>
        </p:txBody>
      </p:sp>
    </p:spTree>
    <p:extLst>
      <p:ext uri="{BB962C8B-B14F-4D97-AF65-F5344CB8AC3E}">
        <p14:creationId xmlns:p14="http://schemas.microsoft.com/office/powerpoint/2010/main" val="2604980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Main tech problem was school </a:t>
            </a:r>
            <a:r>
              <a:rPr lang="en-US" dirty="0" err="1"/>
              <a:t>wifi</a:t>
            </a:r>
            <a:r>
              <a:rPr lang="en-US" dirty="0"/>
              <a:t> blocking the website, requiring teachers to go to IT to get access to it</a:t>
            </a:r>
          </a:p>
          <a:p>
            <a:r>
              <a:rPr lang="en-US" dirty="0"/>
              <a:t>Usage data deleted</a:t>
            </a:r>
          </a:p>
          <a:p>
            <a:r>
              <a:rPr lang="en-US" dirty="0"/>
              <a:t>Other than that, website easy to navigate, all links and videos worked, etc.</a:t>
            </a:r>
          </a:p>
          <a:p>
            <a:endParaRPr lang="en-US" dirty="0"/>
          </a:p>
          <a:p>
            <a:r>
              <a:rPr lang="en-US" dirty="0"/>
              <a:t>Participants found the content on the website easy to understand, thorough, and credible. They liked that it was presented in a variety of formats.</a:t>
            </a:r>
          </a:p>
          <a:p>
            <a:r>
              <a:rPr lang="en-US" dirty="0"/>
              <a:t>Some found the amount of content overwhelming and thought that the website could be more visually engaging</a:t>
            </a:r>
          </a:p>
          <a:p>
            <a:endParaRPr lang="en-US" dirty="0"/>
          </a:p>
          <a:p>
            <a:r>
              <a:rPr lang="en-US" dirty="0"/>
              <a:t>Teachers liked reframing and accommodations the most – they reported revisiting these modules over and over again, using them in their classroom, and sharing them with others.</a:t>
            </a:r>
          </a:p>
          <a:p>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Group 1 &gt; Group 2 on Information and Subjective Quality (timing)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2000" dirty="0"/>
              <a:t>Little to no technological problems</a:t>
            </a:r>
          </a:p>
          <a:p>
            <a:r>
              <a:rPr lang="en-US" sz="2000" dirty="0"/>
              <a:t>Highest rated </a:t>
            </a:r>
            <a:r>
              <a:rPr lang="en-US" sz="2000" dirty="0" err="1"/>
              <a:t>uMARS</a:t>
            </a:r>
            <a:r>
              <a:rPr lang="en-US" sz="2000" dirty="0"/>
              <a:t> scales: </a:t>
            </a:r>
          </a:p>
          <a:p>
            <a:pPr lvl="1"/>
            <a:r>
              <a:rPr lang="en-US" sz="2000" dirty="0"/>
              <a:t>Information: quality of content, credibility of source</a:t>
            </a:r>
          </a:p>
          <a:p>
            <a:pPr lvl="1"/>
            <a:r>
              <a:rPr lang="en-US" sz="2000" dirty="0"/>
              <a:t>Functionality: ease of use, smoothness of website</a:t>
            </a:r>
          </a:p>
          <a:p>
            <a:r>
              <a:rPr lang="en-US" sz="2000" dirty="0"/>
              <a:t>Lowest rated </a:t>
            </a:r>
            <a:r>
              <a:rPr lang="en-US" sz="2000" dirty="0" err="1"/>
              <a:t>uMARS</a:t>
            </a:r>
            <a:r>
              <a:rPr lang="en-US" sz="2000" dirty="0"/>
              <a:t> scales: </a:t>
            </a:r>
          </a:p>
          <a:p>
            <a:pPr lvl="1"/>
            <a:r>
              <a:rPr lang="en-US" sz="2000" dirty="0"/>
              <a:t>Subjective quality: overall rating of website, planned future use</a:t>
            </a:r>
          </a:p>
          <a:p>
            <a:pPr lvl="1"/>
            <a:r>
              <a:rPr lang="en-US" sz="2000" dirty="0"/>
              <a:t>FASD: website’s impact on student with FASD</a:t>
            </a:r>
            <a:endParaRPr lang="en-US" dirty="0"/>
          </a:p>
          <a:p>
            <a:endParaRPr lang="en-US" dirty="0"/>
          </a:p>
          <a:p>
            <a:r>
              <a:rPr lang="en-US" dirty="0"/>
              <a:t>All average scores above 3/6</a:t>
            </a:r>
          </a:p>
          <a:p>
            <a:endParaRPr lang="en-US" dirty="0"/>
          </a:p>
          <a:p>
            <a:r>
              <a:rPr lang="en-US" sz="1800" dirty="0">
                <a:solidFill>
                  <a:srgbClr val="000000"/>
                </a:solidFill>
                <a:effectLst/>
                <a:latin typeface="Times New Roman" panose="02020603050405020304" pitchFamily="18" charset="0"/>
                <a:ea typeface="Times New Roman" panose="02020603050405020304" pitchFamily="18" charset="0"/>
              </a:rPr>
              <a:t>these items focused on current and predicted behavior change, meaning these scores may indicate that though teachers felt the information was credible and the website functional, they did not intend to use the website long-term, and did not feel that it led to change in their student’s performance from day to day. Thus, teacher behavior change and student improvement may be more stable constructs which are less likely to see change, especially on a relatively short timescale.</a:t>
            </a:r>
            <a:r>
              <a:rPr lang="en-US" dirty="0">
                <a:effectLst/>
              </a:rPr>
              <a:t> </a:t>
            </a:r>
          </a:p>
          <a:p>
            <a:endParaRPr lang="en-US" dirty="0">
              <a:effectLst/>
            </a:endParaRPr>
          </a:p>
          <a:p>
            <a:r>
              <a:rPr lang="en-US" dirty="0"/>
              <a:t>Change in teaching:</a:t>
            </a:r>
          </a:p>
          <a:p>
            <a:r>
              <a:rPr lang="en-US" dirty="0"/>
              <a:t>Reframing</a:t>
            </a:r>
          </a:p>
          <a:p>
            <a:r>
              <a:rPr lang="en-US" dirty="0"/>
              <a:t>Applied material to entire classroom, especially reframing and accommodations </a:t>
            </a:r>
          </a:p>
          <a:p>
            <a:endParaRPr lang="en-US" dirty="0"/>
          </a:p>
          <a:p>
            <a:r>
              <a:rPr lang="en-US" dirty="0"/>
              <a:t>Many did not get to brainstorming</a:t>
            </a:r>
          </a:p>
          <a:p>
            <a:endParaRPr lang="en-US" dirty="0"/>
          </a:p>
          <a:p>
            <a:r>
              <a:rPr lang="en-US" dirty="0"/>
              <a:t>Use – 30 min or less at a time, new behavior challenge/hard day</a:t>
            </a:r>
          </a:p>
          <a:p>
            <a:endParaRPr lang="en-US" dirty="0"/>
          </a:p>
          <a:p>
            <a:r>
              <a:rPr lang="en-US" dirty="0"/>
              <a:t>Progressed through modules in order, but not linear (circled back)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Positives: </a:t>
            </a:r>
            <a:r>
              <a:rPr lang="en-US" sz="1200" dirty="0"/>
              <a:t>Ease of navigation, ease of use, attractiveness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Presentation of information, effort validation, credibility, U.S.-specific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Reframing content, accommodations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Negatives: Visual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Amount of content can be overwhelming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Demand of material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7F9969-7A9B-0B4B-8F59-087EF34293A8}" type="slidenum">
              <a:rPr lang="en-US" smtClean="0"/>
              <a:t>14</a:t>
            </a:fld>
            <a:endParaRPr lang="en-US"/>
          </a:p>
        </p:txBody>
      </p:sp>
    </p:spTree>
    <p:extLst>
      <p:ext uri="{BB962C8B-B14F-4D97-AF65-F5344CB8AC3E}">
        <p14:creationId xmlns:p14="http://schemas.microsoft.com/office/powerpoint/2010/main" val="2098051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Revisit the logic model for the last two aims – are the assessment sensitive to change on this timeline and if so what is the direction of change?</a:t>
            </a:r>
          </a:p>
        </p:txBody>
      </p:sp>
      <p:sp>
        <p:nvSpPr>
          <p:cNvPr id="4" name="Slide Number Placeholder 3"/>
          <p:cNvSpPr>
            <a:spLocks noGrp="1"/>
          </p:cNvSpPr>
          <p:nvPr>
            <p:ph type="sldNum" sz="quarter" idx="5"/>
          </p:nvPr>
        </p:nvSpPr>
        <p:spPr/>
        <p:txBody>
          <a:bodyPr/>
          <a:lstStyle/>
          <a:p>
            <a:fld id="{377F9969-7A9B-0B4B-8F59-087EF34293A8}" type="slidenum">
              <a:rPr lang="en-US" smtClean="0"/>
              <a:t>15</a:t>
            </a:fld>
            <a:endParaRPr lang="en-US"/>
          </a:p>
        </p:txBody>
      </p:sp>
    </p:spTree>
    <p:extLst>
      <p:ext uri="{BB962C8B-B14F-4D97-AF65-F5344CB8AC3E}">
        <p14:creationId xmlns:p14="http://schemas.microsoft.com/office/powerpoint/2010/main" val="1413058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9318-378A-2D8E-4FF0-73DCC2B74B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57EF53-B83F-951C-7DBC-31FC612A8B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09568F-A05F-D4F8-B0E4-B99D8BA508E1}"/>
              </a:ext>
            </a:extLst>
          </p:cNvPr>
          <p:cNvSpPr>
            <a:spLocks noGrp="1"/>
          </p:cNvSpPr>
          <p:nvPr>
            <p:ph type="dt" sz="half" idx="10"/>
          </p:nvPr>
        </p:nvSpPr>
        <p:spPr/>
        <p:txBody>
          <a:bodyPr/>
          <a:lstStyle/>
          <a:p>
            <a:fld id="{94E98AAF-229A-7C4E-887D-823FA2BB4334}" type="datetimeFigureOut">
              <a:rPr lang="en-US" smtClean="0"/>
              <a:t>9/3/2024</a:t>
            </a:fld>
            <a:endParaRPr lang="en-US"/>
          </a:p>
        </p:txBody>
      </p:sp>
      <p:sp>
        <p:nvSpPr>
          <p:cNvPr id="5" name="Footer Placeholder 4">
            <a:extLst>
              <a:ext uri="{FF2B5EF4-FFF2-40B4-BE49-F238E27FC236}">
                <a16:creationId xmlns:a16="http://schemas.microsoft.com/office/drawing/2014/main" id="{05F34D52-A73B-076B-A56C-FBFA66311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22966-7C12-B171-E169-8B9BC4572EE4}"/>
              </a:ext>
            </a:extLst>
          </p:cNvPr>
          <p:cNvSpPr>
            <a:spLocks noGrp="1"/>
          </p:cNvSpPr>
          <p:nvPr>
            <p:ph type="sldNum" sz="quarter" idx="12"/>
          </p:nvPr>
        </p:nvSpPr>
        <p:spPr/>
        <p:txBody>
          <a:bodyPr/>
          <a:lstStyle/>
          <a:p>
            <a:fld id="{060C24B2-78B6-D547-A9E7-0F97520620F8}" type="slidenum">
              <a:rPr lang="en-US" smtClean="0"/>
              <a:t>‹#›</a:t>
            </a:fld>
            <a:endParaRPr lang="en-US"/>
          </a:p>
        </p:txBody>
      </p:sp>
    </p:spTree>
    <p:extLst>
      <p:ext uri="{BB962C8B-B14F-4D97-AF65-F5344CB8AC3E}">
        <p14:creationId xmlns:p14="http://schemas.microsoft.com/office/powerpoint/2010/main" val="626909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94B8-5374-78D1-A0A7-D09AC96D77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E64EF-C874-0850-701D-B8C4693CD4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A8B1E-9C48-E7BF-4B0F-478144B3458D}"/>
              </a:ext>
            </a:extLst>
          </p:cNvPr>
          <p:cNvSpPr>
            <a:spLocks noGrp="1"/>
          </p:cNvSpPr>
          <p:nvPr>
            <p:ph type="dt" sz="half" idx="10"/>
          </p:nvPr>
        </p:nvSpPr>
        <p:spPr/>
        <p:txBody>
          <a:bodyPr/>
          <a:lstStyle/>
          <a:p>
            <a:fld id="{94E98AAF-229A-7C4E-887D-823FA2BB4334}" type="datetimeFigureOut">
              <a:rPr lang="en-US" smtClean="0"/>
              <a:t>9/3/2024</a:t>
            </a:fld>
            <a:endParaRPr lang="en-US"/>
          </a:p>
        </p:txBody>
      </p:sp>
      <p:sp>
        <p:nvSpPr>
          <p:cNvPr id="5" name="Footer Placeholder 4">
            <a:extLst>
              <a:ext uri="{FF2B5EF4-FFF2-40B4-BE49-F238E27FC236}">
                <a16:creationId xmlns:a16="http://schemas.microsoft.com/office/drawing/2014/main" id="{29F6B2EC-923B-07D5-6DDE-9B3835B96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E2EB7-CC8A-3D6D-94E9-0D8BC646C9DD}"/>
              </a:ext>
            </a:extLst>
          </p:cNvPr>
          <p:cNvSpPr>
            <a:spLocks noGrp="1"/>
          </p:cNvSpPr>
          <p:nvPr>
            <p:ph type="sldNum" sz="quarter" idx="12"/>
          </p:nvPr>
        </p:nvSpPr>
        <p:spPr/>
        <p:txBody>
          <a:bodyPr/>
          <a:lstStyle/>
          <a:p>
            <a:fld id="{060C24B2-78B6-D547-A9E7-0F97520620F8}" type="slidenum">
              <a:rPr lang="en-US" smtClean="0"/>
              <a:t>‹#›</a:t>
            </a:fld>
            <a:endParaRPr lang="en-US"/>
          </a:p>
        </p:txBody>
      </p:sp>
    </p:spTree>
    <p:extLst>
      <p:ext uri="{BB962C8B-B14F-4D97-AF65-F5344CB8AC3E}">
        <p14:creationId xmlns:p14="http://schemas.microsoft.com/office/powerpoint/2010/main" val="2515242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AAAA-79EF-4E8B-0A7B-1B91878C88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75147C-D26E-E488-B9CD-A68C5197EB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8AA1F-86AD-08B4-7FAE-B6B8FECEC66F}"/>
              </a:ext>
            </a:extLst>
          </p:cNvPr>
          <p:cNvSpPr>
            <a:spLocks noGrp="1"/>
          </p:cNvSpPr>
          <p:nvPr>
            <p:ph type="dt" sz="half" idx="10"/>
          </p:nvPr>
        </p:nvSpPr>
        <p:spPr/>
        <p:txBody>
          <a:bodyPr/>
          <a:lstStyle/>
          <a:p>
            <a:fld id="{94E98AAF-229A-7C4E-887D-823FA2BB4334}" type="datetimeFigureOut">
              <a:rPr lang="en-US" smtClean="0"/>
              <a:t>9/3/2024</a:t>
            </a:fld>
            <a:endParaRPr lang="en-US"/>
          </a:p>
        </p:txBody>
      </p:sp>
      <p:sp>
        <p:nvSpPr>
          <p:cNvPr id="5" name="Footer Placeholder 4">
            <a:extLst>
              <a:ext uri="{FF2B5EF4-FFF2-40B4-BE49-F238E27FC236}">
                <a16:creationId xmlns:a16="http://schemas.microsoft.com/office/drawing/2014/main" id="{28DDCAB2-4339-7FBD-1AEA-A0971FA14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AC334-A0B6-6F22-C533-0B152D21420C}"/>
              </a:ext>
            </a:extLst>
          </p:cNvPr>
          <p:cNvSpPr>
            <a:spLocks noGrp="1"/>
          </p:cNvSpPr>
          <p:nvPr>
            <p:ph type="sldNum" sz="quarter" idx="12"/>
          </p:nvPr>
        </p:nvSpPr>
        <p:spPr/>
        <p:txBody>
          <a:bodyPr/>
          <a:lstStyle/>
          <a:p>
            <a:fld id="{060C24B2-78B6-D547-A9E7-0F97520620F8}" type="slidenum">
              <a:rPr lang="en-US" smtClean="0"/>
              <a:t>‹#›</a:t>
            </a:fld>
            <a:endParaRPr lang="en-US"/>
          </a:p>
        </p:txBody>
      </p:sp>
    </p:spTree>
    <p:extLst>
      <p:ext uri="{BB962C8B-B14F-4D97-AF65-F5344CB8AC3E}">
        <p14:creationId xmlns:p14="http://schemas.microsoft.com/office/powerpoint/2010/main" val="557657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9453E-AA3F-3187-20F4-66DC97C824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0336C4-F8E6-E153-959E-39236F03C5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FD20EA-53D2-5299-ADBD-B48D08917707}"/>
              </a:ext>
            </a:extLst>
          </p:cNvPr>
          <p:cNvSpPr>
            <a:spLocks noGrp="1"/>
          </p:cNvSpPr>
          <p:nvPr>
            <p:ph type="dt" sz="half" idx="10"/>
          </p:nvPr>
        </p:nvSpPr>
        <p:spPr/>
        <p:txBody>
          <a:bodyPr/>
          <a:lstStyle/>
          <a:p>
            <a:fld id="{94E98AAF-229A-7C4E-887D-823FA2BB4334}" type="datetimeFigureOut">
              <a:rPr lang="en-US" smtClean="0"/>
              <a:t>9/3/2024</a:t>
            </a:fld>
            <a:endParaRPr lang="en-US"/>
          </a:p>
        </p:txBody>
      </p:sp>
      <p:sp>
        <p:nvSpPr>
          <p:cNvPr id="5" name="Footer Placeholder 4">
            <a:extLst>
              <a:ext uri="{FF2B5EF4-FFF2-40B4-BE49-F238E27FC236}">
                <a16:creationId xmlns:a16="http://schemas.microsoft.com/office/drawing/2014/main" id="{C7FF9036-3A98-D06B-784C-38D72F340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74F113-6E5A-18AA-1FCB-CA9914E273F9}"/>
              </a:ext>
            </a:extLst>
          </p:cNvPr>
          <p:cNvSpPr>
            <a:spLocks noGrp="1"/>
          </p:cNvSpPr>
          <p:nvPr>
            <p:ph type="sldNum" sz="quarter" idx="12"/>
          </p:nvPr>
        </p:nvSpPr>
        <p:spPr/>
        <p:txBody>
          <a:bodyPr/>
          <a:lstStyle/>
          <a:p>
            <a:fld id="{060C24B2-78B6-D547-A9E7-0F97520620F8}" type="slidenum">
              <a:rPr lang="en-US" smtClean="0"/>
              <a:t>‹#›</a:t>
            </a:fld>
            <a:endParaRPr lang="en-US"/>
          </a:p>
        </p:txBody>
      </p:sp>
    </p:spTree>
    <p:extLst>
      <p:ext uri="{BB962C8B-B14F-4D97-AF65-F5344CB8AC3E}">
        <p14:creationId xmlns:p14="http://schemas.microsoft.com/office/powerpoint/2010/main" val="119572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8C841-F130-375F-01A2-30DA810A2B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902892-A29B-8E81-1F53-43962255CD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D387CE-1D1A-D657-B605-B11F1E5C2EBE}"/>
              </a:ext>
            </a:extLst>
          </p:cNvPr>
          <p:cNvSpPr>
            <a:spLocks noGrp="1"/>
          </p:cNvSpPr>
          <p:nvPr>
            <p:ph type="dt" sz="half" idx="10"/>
          </p:nvPr>
        </p:nvSpPr>
        <p:spPr/>
        <p:txBody>
          <a:bodyPr/>
          <a:lstStyle/>
          <a:p>
            <a:fld id="{94E98AAF-229A-7C4E-887D-823FA2BB4334}" type="datetimeFigureOut">
              <a:rPr lang="en-US" smtClean="0"/>
              <a:t>9/3/2024</a:t>
            </a:fld>
            <a:endParaRPr lang="en-US"/>
          </a:p>
        </p:txBody>
      </p:sp>
      <p:sp>
        <p:nvSpPr>
          <p:cNvPr id="5" name="Footer Placeholder 4">
            <a:extLst>
              <a:ext uri="{FF2B5EF4-FFF2-40B4-BE49-F238E27FC236}">
                <a16:creationId xmlns:a16="http://schemas.microsoft.com/office/drawing/2014/main" id="{0CE44993-AAF4-900D-C2BD-F92BE6D6B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1F78B-84DB-131B-6E30-0560534ED71E}"/>
              </a:ext>
            </a:extLst>
          </p:cNvPr>
          <p:cNvSpPr>
            <a:spLocks noGrp="1"/>
          </p:cNvSpPr>
          <p:nvPr>
            <p:ph type="sldNum" sz="quarter" idx="12"/>
          </p:nvPr>
        </p:nvSpPr>
        <p:spPr/>
        <p:txBody>
          <a:bodyPr/>
          <a:lstStyle/>
          <a:p>
            <a:fld id="{060C24B2-78B6-D547-A9E7-0F97520620F8}" type="slidenum">
              <a:rPr lang="en-US" smtClean="0"/>
              <a:t>‹#›</a:t>
            </a:fld>
            <a:endParaRPr lang="en-US"/>
          </a:p>
        </p:txBody>
      </p:sp>
    </p:spTree>
    <p:extLst>
      <p:ext uri="{BB962C8B-B14F-4D97-AF65-F5344CB8AC3E}">
        <p14:creationId xmlns:p14="http://schemas.microsoft.com/office/powerpoint/2010/main" val="1934294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D401-E237-DAFA-C8DD-A93B21D088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223E53-5413-3790-391B-3516309CC7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798A96-CCBD-3FD5-4B54-A2689DD2E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2D4F82-BD4F-BFB6-E3A6-8DFC00FED978}"/>
              </a:ext>
            </a:extLst>
          </p:cNvPr>
          <p:cNvSpPr>
            <a:spLocks noGrp="1"/>
          </p:cNvSpPr>
          <p:nvPr>
            <p:ph type="dt" sz="half" idx="10"/>
          </p:nvPr>
        </p:nvSpPr>
        <p:spPr/>
        <p:txBody>
          <a:bodyPr/>
          <a:lstStyle/>
          <a:p>
            <a:fld id="{94E98AAF-229A-7C4E-887D-823FA2BB4334}" type="datetimeFigureOut">
              <a:rPr lang="en-US" smtClean="0"/>
              <a:t>9/3/2024</a:t>
            </a:fld>
            <a:endParaRPr lang="en-US"/>
          </a:p>
        </p:txBody>
      </p:sp>
      <p:sp>
        <p:nvSpPr>
          <p:cNvPr id="6" name="Footer Placeholder 5">
            <a:extLst>
              <a:ext uri="{FF2B5EF4-FFF2-40B4-BE49-F238E27FC236}">
                <a16:creationId xmlns:a16="http://schemas.microsoft.com/office/drawing/2014/main" id="{7CEEDEB5-DFD2-D819-C32F-99575ABD14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65AB00-5530-6C80-E6AA-6108219BAD42}"/>
              </a:ext>
            </a:extLst>
          </p:cNvPr>
          <p:cNvSpPr>
            <a:spLocks noGrp="1"/>
          </p:cNvSpPr>
          <p:nvPr>
            <p:ph type="sldNum" sz="quarter" idx="12"/>
          </p:nvPr>
        </p:nvSpPr>
        <p:spPr/>
        <p:txBody>
          <a:bodyPr/>
          <a:lstStyle/>
          <a:p>
            <a:fld id="{060C24B2-78B6-D547-A9E7-0F97520620F8}" type="slidenum">
              <a:rPr lang="en-US" smtClean="0"/>
              <a:t>‹#›</a:t>
            </a:fld>
            <a:endParaRPr lang="en-US"/>
          </a:p>
        </p:txBody>
      </p:sp>
    </p:spTree>
    <p:extLst>
      <p:ext uri="{BB962C8B-B14F-4D97-AF65-F5344CB8AC3E}">
        <p14:creationId xmlns:p14="http://schemas.microsoft.com/office/powerpoint/2010/main" val="229179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E912E-33B3-B6AD-8418-5D1F89C247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04579-6123-F9EC-53D0-7E3D74C7E7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AD3558-BE3E-E479-FC9C-A2273A34CE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F096E1-EEE5-AA19-4314-D88097B49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2E5659-A4C2-29DD-0BDB-7E7BD9DA6C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0DB016-2DE2-6D6F-05F5-300E74CC5998}"/>
              </a:ext>
            </a:extLst>
          </p:cNvPr>
          <p:cNvSpPr>
            <a:spLocks noGrp="1"/>
          </p:cNvSpPr>
          <p:nvPr>
            <p:ph type="dt" sz="half" idx="10"/>
          </p:nvPr>
        </p:nvSpPr>
        <p:spPr/>
        <p:txBody>
          <a:bodyPr/>
          <a:lstStyle/>
          <a:p>
            <a:fld id="{94E98AAF-229A-7C4E-887D-823FA2BB4334}" type="datetimeFigureOut">
              <a:rPr lang="en-US" smtClean="0"/>
              <a:t>9/3/2024</a:t>
            </a:fld>
            <a:endParaRPr lang="en-US"/>
          </a:p>
        </p:txBody>
      </p:sp>
      <p:sp>
        <p:nvSpPr>
          <p:cNvPr id="8" name="Footer Placeholder 7">
            <a:extLst>
              <a:ext uri="{FF2B5EF4-FFF2-40B4-BE49-F238E27FC236}">
                <a16:creationId xmlns:a16="http://schemas.microsoft.com/office/drawing/2014/main" id="{6DB6EC0F-9D9E-0331-7B24-C1220F4979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272AFE-1215-F0E5-2956-57394D34D0A8}"/>
              </a:ext>
            </a:extLst>
          </p:cNvPr>
          <p:cNvSpPr>
            <a:spLocks noGrp="1"/>
          </p:cNvSpPr>
          <p:nvPr>
            <p:ph type="sldNum" sz="quarter" idx="12"/>
          </p:nvPr>
        </p:nvSpPr>
        <p:spPr/>
        <p:txBody>
          <a:bodyPr/>
          <a:lstStyle/>
          <a:p>
            <a:fld id="{060C24B2-78B6-D547-A9E7-0F97520620F8}" type="slidenum">
              <a:rPr lang="en-US" smtClean="0"/>
              <a:t>‹#›</a:t>
            </a:fld>
            <a:endParaRPr lang="en-US"/>
          </a:p>
        </p:txBody>
      </p:sp>
    </p:spTree>
    <p:extLst>
      <p:ext uri="{BB962C8B-B14F-4D97-AF65-F5344CB8AC3E}">
        <p14:creationId xmlns:p14="http://schemas.microsoft.com/office/powerpoint/2010/main" val="1996807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F21DC-BC6D-0CCE-D687-F9EF767567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02E9CA-4060-B80C-DAD3-9257A57E0604}"/>
              </a:ext>
            </a:extLst>
          </p:cNvPr>
          <p:cNvSpPr>
            <a:spLocks noGrp="1"/>
          </p:cNvSpPr>
          <p:nvPr>
            <p:ph type="dt" sz="half" idx="10"/>
          </p:nvPr>
        </p:nvSpPr>
        <p:spPr/>
        <p:txBody>
          <a:bodyPr/>
          <a:lstStyle/>
          <a:p>
            <a:fld id="{94E98AAF-229A-7C4E-887D-823FA2BB4334}" type="datetimeFigureOut">
              <a:rPr lang="en-US" smtClean="0"/>
              <a:t>9/3/2024</a:t>
            </a:fld>
            <a:endParaRPr lang="en-US"/>
          </a:p>
        </p:txBody>
      </p:sp>
      <p:sp>
        <p:nvSpPr>
          <p:cNvPr id="4" name="Footer Placeholder 3">
            <a:extLst>
              <a:ext uri="{FF2B5EF4-FFF2-40B4-BE49-F238E27FC236}">
                <a16:creationId xmlns:a16="http://schemas.microsoft.com/office/drawing/2014/main" id="{6C4ED563-FBE4-6938-780D-F88A5DC208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BC5ED6-C46A-F36E-859A-CE080BF5CBFE}"/>
              </a:ext>
            </a:extLst>
          </p:cNvPr>
          <p:cNvSpPr>
            <a:spLocks noGrp="1"/>
          </p:cNvSpPr>
          <p:nvPr>
            <p:ph type="sldNum" sz="quarter" idx="12"/>
          </p:nvPr>
        </p:nvSpPr>
        <p:spPr/>
        <p:txBody>
          <a:bodyPr/>
          <a:lstStyle/>
          <a:p>
            <a:fld id="{060C24B2-78B6-D547-A9E7-0F97520620F8}" type="slidenum">
              <a:rPr lang="en-US" smtClean="0"/>
              <a:t>‹#›</a:t>
            </a:fld>
            <a:endParaRPr lang="en-US"/>
          </a:p>
        </p:txBody>
      </p:sp>
    </p:spTree>
    <p:extLst>
      <p:ext uri="{BB962C8B-B14F-4D97-AF65-F5344CB8AC3E}">
        <p14:creationId xmlns:p14="http://schemas.microsoft.com/office/powerpoint/2010/main" val="382712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4BD7FB-C8AB-F596-7115-834893268B06}"/>
              </a:ext>
            </a:extLst>
          </p:cNvPr>
          <p:cNvSpPr>
            <a:spLocks noGrp="1"/>
          </p:cNvSpPr>
          <p:nvPr>
            <p:ph type="dt" sz="half" idx="10"/>
          </p:nvPr>
        </p:nvSpPr>
        <p:spPr/>
        <p:txBody>
          <a:bodyPr/>
          <a:lstStyle/>
          <a:p>
            <a:fld id="{94E98AAF-229A-7C4E-887D-823FA2BB4334}" type="datetimeFigureOut">
              <a:rPr lang="en-US" smtClean="0"/>
              <a:t>9/3/2024</a:t>
            </a:fld>
            <a:endParaRPr lang="en-US"/>
          </a:p>
        </p:txBody>
      </p:sp>
      <p:sp>
        <p:nvSpPr>
          <p:cNvPr id="3" name="Footer Placeholder 2">
            <a:extLst>
              <a:ext uri="{FF2B5EF4-FFF2-40B4-BE49-F238E27FC236}">
                <a16:creationId xmlns:a16="http://schemas.microsoft.com/office/drawing/2014/main" id="{8C23B72D-8CB0-1288-62D7-2D2E7FB601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F4BE4D-4976-9758-B095-805D2C1BF8EA}"/>
              </a:ext>
            </a:extLst>
          </p:cNvPr>
          <p:cNvSpPr>
            <a:spLocks noGrp="1"/>
          </p:cNvSpPr>
          <p:nvPr>
            <p:ph type="sldNum" sz="quarter" idx="12"/>
          </p:nvPr>
        </p:nvSpPr>
        <p:spPr/>
        <p:txBody>
          <a:bodyPr/>
          <a:lstStyle/>
          <a:p>
            <a:fld id="{060C24B2-78B6-D547-A9E7-0F97520620F8}" type="slidenum">
              <a:rPr lang="en-US" smtClean="0"/>
              <a:t>‹#›</a:t>
            </a:fld>
            <a:endParaRPr lang="en-US"/>
          </a:p>
        </p:txBody>
      </p:sp>
    </p:spTree>
    <p:extLst>
      <p:ext uri="{BB962C8B-B14F-4D97-AF65-F5344CB8AC3E}">
        <p14:creationId xmlns:p14="http://schemas.microsoft.com/office/powerpoint/2010/main" val="95742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B01FA-8849-ABC9-044F-FDB4D77569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258B0-C0F1-9329-B8CA-9C5EFE2E4C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2BC91D-E03B-1ADA-B22E-CAA6DDDE7E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C9457E-A21D-1C9A-CB31-0A85236105CA}"/>
              </a:ext>
            </a:extLst>
          </p:cNvPr>
          <p:cNvSpPr>
            <a:spLocks noGrp="1"/>
          </p:cNvSpPr>
          <p:nvPr>
            <p:ph type="dt" sz="half" idx="10"/>
          </p:nvPr>
        </p:nvSpPr>
        <p:spPr/>
        <p:txBody>
          <a:bodyPr/>
          <a:lstStyle/>
          <a:p>
            <a:fld id="{94E98AAF-229A-7C4E-887D-823FA2BB4334}" type="datetimeFigureOut">
              <a:rPr lang="en-US" smtClean="0"/>
              <a:t>9/3/2024</a:t>
            </a:fld>
            <a:endParaRPr lang="en-US"/>
          </a:p>
        </p:txBody>
      </p:sp>
      <p:sp>
        <p:nvSpPr>
          <p:cNvPr id="6" name="Footer Placeholder 5">
            <a:extLst>
              <a:ext uri="{FF2B5EF4-FFF2-40B4-BE49-F238E27FC236}">
                <a16:creationId xmlns:a16="http://schemas.microsoft.com/office/drawing/2014/main" id="{F3FDD5AB-2581-E864-D3B2-FECE27A7E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D5F917-354A-6BFA-1300-5AC39D640EA8}"/>
              </a:ext>
            </a:extLst>
          </p:cNvPr>
          <p:cNvSpPr>
            <a:spLocks noGrp="1"/>
          </p:cNvSpPr>
          <p:nvPr>
            <p:ph type="sldNum" sz="quarter" idx="12"/>
          </p:nvPr>
        </p:nvSpPr>
        <p:spPr/>
        <p:txBody>
          <a:bodyPr/>
          <a:lstStyle/>
          <a:p>
            <a:fld id="{060C24B2-78B6-D547-A9E7-0F97520620F8}" type="slidenum">
              <a:rPr lang="en-US" smtClean="0"/>
              <a:t>‹#›</a:t>
            </a:fld>
            <a:endParaRPr lang="en-US"/>
          </a:p>
        </p:txBody>
      </p:sp>
    </p:spTree>
    <p:extLst>
      <p:ext uri="{BB962C8B-B14F-4D97-AF65-F5344CB8AC3E}">
        <p14:creationId xmlns:p14="http://schemas.microsoft.com/office/powerpoint/2010/main" val="1712951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BFBA0-4AE4-06E3-3928-035C54CDF0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AE80BD-D29F-13F0-2CDD-875E5B69F7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A9BEDF-2EB3-25E6-B4E2-CEB4CDA62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E9BB5C-9B20-FE4D-CDFF-2532A794B5CA}"/>
              </a:ext>
            </a:extLst>
          </p:cNvPr>
          <p:cNvSpPr>
            <a:spLocks noGrp="1"/>
          </p:cNvSpPr>
          <p:nvPr>
            <p:ph type="dt" sz="half" idx="10"/>
          </p:nvPr>
        </p:nvSpPr>
        <p:spPr/>
        <p:txBody>
          <a:bodyPr/>
          <a:lstStyle/>
          <a:p>
            <a:fld id="{94E98AAF-229A-7C4E-887D-823FA2BB4334}" type="datetimeFigureOut">
              <a:rPr lang="en-US" smtClean="0"/>
              <a:t>9/3/2024</a:t>
            </a:fld>
            <a:endParaRPr lang="en-US"/>
          </a:p>
        </p:txBody>
      </p:sp>
      <p:sp>
        <p:nvSpPr>
          <p:cNvPr id="6" name="Footer Placeholder 5">
            <a:extLst>
              <a:ext uri="{FF2B5EF4-FFF2-40B4-BE49-F238E27FC236}">
                <a16:creationId xmlns:a16="http://schemas.microsoft.com/office/drawing/2014/main" id="{0FDFC31C-711B-003B-2EC8-0CD69448C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9C161-0C21-6013-8822-DF0CA5244AE0}"/>
              </a:ext>
            </a:extLst>
          </p:cNvPr>
          <p:cNvSpPr>
            <a:spLocks noGrp="1"/>
          </p:cNvSpPr>
          <p:nvPr>
            <p:ph type="sldNum" sz="quarter" idx="12"/>
          </p:nvPr>
        </p:nvSpPr>
        <p:spPr/>
        <p:txBody>
          <a:bodyPr/>
          <a:lstStyle/>
          <a:p>
            <a:fld id="{060C24B2-78B6-D547-A9E7-0F97520620F8}" type="slidenum">
              <a:rPr lang="en-US" smtClean="0"/>
              <a:t>‹#›</a:t>
            </a:fld>
            <a:endParaRPr lang="en-US"/>
          </a:p>
        </p:txBody>
      </p:sp>
    </p:spTree>
    <p:extLst>
      <p:ext uri="{BB962C8B-B14F-4D97-AF65-F5344CB8AC3E}">
        <p14:creationId xmlns:p14="http://schemas.microsoft.com/office/powerpoint/2010/main" val="739154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47F5B3-C010-E935-6630-04AA13D158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6942D7-833C-03A9-15F8-77A090099C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FB669-4ED7-A83F-AB80-F86981154B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E98AAF-229A-7C4E-887D-823FA2BB4334}" type="datetimeFigureOut">
              <a:rPr lang="en-US" smtClean="0"/>
              <a:t>9/3/2024</a:t>
            </a:fld>
            <a:endParaRPr lang="en-US"/>
          </a:p>
        </p:txBody>
      </p:sp>
      <p:sp>
        <p:nvSpPr>
          <p:cNvPr id="5" name="Footer Placeholder 4">
            <a:extLst>
              <a:ext uri="{FF2B5EF4-FFF2-40B4-BE49-F238E27FC236}">
                <a16:creationId xmlns:a16="http://schemas.microsoft.com/office/drawing/2014/main" id="{2ED81C09-38E5-9B8A-E7F0-CC4FD7626B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3895EED-9F4C-F2ED-1AF1-A4B7DBDC04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0C24B2-78B6-D547-A9E7-0F97520620F8}" type="slidenum">
              <a:rPr lang="en-US" smtClean="0"/>
              <a:t>‹#›</a:t>
            </a:fld>
            <a:endParaRPr lang="en-US"/>
          </a:p>
        </p:txBody>
      </p:sp>
    </p:spTree>
    <p:extLst>
      <p:ext uri="{BB962C8B-B14F-4D97-AF65-F5344CB8AC3E}">
        <p14:creationId xmlns:p14="http://schemas.microsoft.com/office/powerpoint/2010/main" val="2429338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Colors" Target="../diagrams/colors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QuickStyle" Target="../diagrams/quickStyle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Layout" Target="../diagrams/layout4.xml"/><Relationship Id="rId5" Type="http://schemas.openxmlformats.org/officeDocument/2006/relationships/diagramQuickStyle" Target="../diagrams/quickStyle3.xml"/><Relationship Id="rId10" Type="http://schemas.openxmlformats.org/officeDocument/2006/relationships/diagramData" Target="../diagrams/data4.xml"/><Relationship Id="rId4" Type="http://schemas.openxmlformats.org/officeDocument/2006/relationships/diagramLayout" Target="../diagrams/layout3.xml"/><Relationship Id="rId9" Type="http://schemas.openxmlformats.org/officeDocument/2006/relationships/image" Target="../media/image20.svg"/><Relationship Id="rId14" Type="http://schemas.microsoft.com/office/2007/relationships/diagramDrawing" Target="../diagrams/drawing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3AE7A-2BCC-B790-6E5E-146824B6F92E}"/>
              </a:ext>
            </a:extLst>
          </p:cNvPr>
          <p:cNvSpPr>
            <a:spLocks noGrp="1"/>
          </p:cNvSpPr>
          <p:nvPr>
            <p:ph type="ctrTitle"/>
          </p:nvPr>
        </p:nvSpPr>
        <p:spPr>
          <a:xfrm>
            <a:off x="1153618" y="1239927"/>
            <a:ext cx="6084980" cy="4680583"/>
          </a:xfrm>
        </p:spPr>
        <p:txBody>
          <a:bodyPr vert="horz" lIns="91440" tIns="45720" rIns="91440" bIns="45720" rtlCol="0" anchor="ctr">
            <a:normAutofit/>
          </a:bodyPr>
          <a:lstStyle/>
          <a:p>
            <a:pPr algn="l"/>
            <a:r>
              <a:rPr lang="en-US" sz="4000" kern="1200" dirty="0">
                <a:solidFill>
                  <a:schemeClr val="tx1"/>
                </a:solidFill>
                <a:effectLst/>
                <a:latin typeface="+mj-lt"/>
                <a:ea typeface="+mj-ea"/>
                <a:cs typeface="+mj-cs"/>
              </a:rPr>
              <a:t>Helping educators better support students with FASD &amp; reduce rates of adverse experiences</a:t>
            </a:r>
          </a:p>
        </p:txBody>
      </p:sp>
      <p:sp>
        <p:nvSpPr>
          <p:cNvPr id="3" name="Subtitle 2">
            <a:extLst>
              <a:ext uri="{FF2B5EF4-FFF2-40B4-BE49-F238E27FC236}">
                <a16:creationId xmlns:a16="http://schemas.microsoft.com/office/drawing/2014/main" id="{8974A036-3ED4-9656-36F1-AB0D247396CC}"/>
              </a:ext>
            </a:extLst>
          </p:cNvPr>
          <p:cNvSpPr>
            <a:spLocks noGrp="1"/>
          </p:cNvSpPr>
          <p:nvPr>
            <p:ph type="subTitle" idx="1"/>
          </p:nvPr>
        </p:nvSpPr>
        <p:spPr>
          <a:xfrm>
            <a:off x="7743825" y="1239927"/>
            <a:ext cx="3602236" cy="4680583"/>
          </a:xfrm>
        </p:spPr>
        <p:txBody>
          <a:bodyPr vert="horz" lIns="91440" tIns="45720" rIns="91440" bIns="45720" rtlCol="0" anchor="ctr">
            <a:normAutofit/>
          </a:bodyPr>
          <a:lstStyle/>
          <a:p>
            <a:pPr algn="l"/>
            <a:r>
              <a:rPr lang="en-US" sz="2000" dirty="0"/>
              <a:t>Carson Kautz-Turnbull</a:t>
            </a:r>
          </a:p>
          <a:p>
            <a:pPr algn="l"/>
            <a:r>
              <a:rPr lang="en-US" sz="2000" dirty="0"/>
              <a:t>Emerging Researchers Session</a:t>
            </a:r>
          </a:p>
          <a:p>
            <a:pPr algn="l"/>
            <a:r>
              <a:rPr lang="en-US" sz="2000" dirty="0"/>
              <a:t>FASD Impact Week 2024</a:t>
            </a:r>
          </a:p>
          <a:p>
            <a:pPr algn="l"/>
            <a:endParaRPr lang="en-US" sz="2000" dirty="0"/>
          </a:p>
        </p:txBody>
      </p:sp>
    </p:spTree>
    <p:extLst>
      <p:ext uri="{BB962C8B-B14F-4D97-AF65-F5344CB8AC3E}">
        <p14:creationId xmlns:p14="http://schemas.microsoft.com/office/powerpoint/2010/main" val="3881154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FCE0E66-2951-30EF-1185-4FD38AC74399}"/>
              </a:ext>
            </a:extLst>
          </p:cNvPr>
          <p:cNvPicPr>
            <a:picLocks noChangeAspect="1"/>
          </p:cNvPicPr>
          <p:nvPr/>
        </p:nvPicPr>
        <p:blipFill>
          <a:blip r:embed="rId2"/>
          <a:stretch>
            <a:fillRect/>
          </a:stretch>
        </p:blipFill>
        <p:spPr>
          <a:xfrm>
            <a:off x="74200" y="289932"/>
            <a:ext cx="12043599" cy="6278136"/>
          </a:xfrm>
          <a:prstGeom prst="rect">
            <a:avLst/>
          </a:prstGeom>
        </p:spPr>
      </p:pic>
    </p:spTree>
    <p:extLst>
      <p:ext uri="{BB962C8B-B14F-4D97-AF65-F5344CB8AC3E}">
        <p14:creationId xmlns:p14="http://schemas.microsoft.com/office/powerpoint/2010/main" val="193499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8A8EFD9-01E6-8DAF-C69B-4A49378A65C5}"/>
              </a:ext>
            </a:extLst>
          </p:cNvPr>
          <p:cNvGrpSpPr/>
          <p:nvPr/>
        </p:nvGrpSpPr>
        <p:grpSpPr>
          <a:xfrm>
            <a:off x="1751523" y="842137"/>
            <a:ext cx="8625854" cy="5282215"/>
            <a:chOff x="593668" y="24061"/>
            <a:chExt cx="7029399" cy="4951122"/>
          </a:xfrm>
        </p:grpSpPr>
        <p:sp>
          <p:nvSpPr>
            <p:cNvPr id="21" name="Rounded Rectangle 20">
              <a:extLst>
                <a:ext uri="{FF2B5EF4-FFF2-40B4-BE49-F238E27FC236}">
                  <a16:creationId xmlns:a16="http://schemas.microsoft.com/office/drawing/2014/main" id="{6E71C95E-CCB2-EAD3-3B24-5AC5328A87C9}"/>
                </a:ext>
              </a:extLst>
            </p:cNvPr>
            <p:cNvSpPr/>
            <p:nvPr/>
          </p:nvSpPr>
          <p:spPr>
            <a:xfrm>
              <a:off x="593668" y="1010811"/>
              <a:ext cx="2424015" cy="85260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91640">
                <a:spcAft>
                  <a:spcPts val="600"/>
                </a:spcAft>
              </a:pPr>
              <a:r>
                <a:rPr lang="en-US" sz="2400" kern="1200">
                  <a:solidFill>
                    <a:srgbClr val="000000"/>
                  </a:solidFill>
                  <a:latin typeface="Times New Roman" panose="02020603050405020304" pitchFamily="18" charset="0"/>
                  <a:ea typeface="+mn-ea"/>
                  <a:cs typeface="+mn-cs"/>
                </a:rPr>
                <a:t>Low knowledge of FASD</a:t>
              </a:r>
              <a:endParaRPr lang="en-US" sz="2000">
                <a:effectLst/>
                <a:latin typeface="Times New Roman" panose="02020603050405020304" pitchFamily="18" charset="0"/>
                <a:ea typeface="Times New Roman" panose="02020603050405020304" pitchFamily="18" charset="0"/>
              </a:endParaRPr>
            </a:p>
          </p:txBody>
        </p:sp>
        <p:sp>
          <p:nvSpPr>
            <p:cNvPr id="22" name="Rounded Rectangle 21">
              <a:extLst>
                <a:ext uri="{FF2B5EF4-FFF2-40B4-BE49-F238E27FC236}">
                  <a16:creationId xmlns:a16="http://schemas.microsoft.com/office/drawing/2014/main" id="{67E2B2B9-75C3-A553-7E53-45101F54E3B0}"/>
                </a:ext>
              </a:extLst>
            </p:cNvPr>
            <p:cNvSpPr/>
            <p:nvPr/>
          </p:nvSpPr>
          <p:spPr>
            <a:xfrm>
              <a:off x="5192193" y="4114794"/>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91640">
                <a:spcAft>
                  <a:spcPts val="600"/>
                </a:spcAft>
              </a:pPr>
              <a:r>
                <a:rPr lang="en-US" sz="2400" kern="1200" dirty="0">
                  <a:solidFill>
                    <a:srgbClr val="000000"/>
                  </a:solidFill>
                  <a:latin typeface="Times New Roman" panose="02020603050405020304" pitchFamily="18" charset="0"/>
                  <a:ea typeface="+mn-ea"/>
                  <a:cs typeface="+mn-cs"/>
                </a:rPr>
                <a:t>Higher self-efficacy</a:t>
              </a:r>
              <a:endParaRPr lang="en-US" sz="2000" dirty="0">
                <a:effectLst/>
                <a:latin typeface="Times New Roman" panose="02020603050405020304" pitchFamily="18" charset="0"/>
                <a:ea typeface="Times New Roman" panose="02020603050405020304" pitchFamily="18" charset="0"/>
              </a:endParaRPr>
            </a:p>
          </p:txBody>
        </p:sp>
        <p:sp>
          <p:nvSpPr>
            <p:cNvPr id="23" name="Rounded Rectangle 22">
              <a:extLst>
                <a:ext uri="{FF2B5EF4-FFF2-40B4-BE49-F238E27FC236}">
                  <a16:creationId xmlns:a16="http://schemas.microsoft.com/office/drawing/2014/main" id="{CD57AF00-D850-8391-98AF-80DE6E6B01C8}"/>
                </a:ext>
              </a:extLst>
            </p:cNvPr>
            <p:cNvSpPr/>
            <p:nvPr/>
          </p:nvSpPr>
          <p:spPr>
            <a:xfrm>
              <a:off x="602049" y="4122580"/>
              <a:ext cx="2424015" cy="85260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91640">
                <a:spcAft>
                  <a:spcPts val="600"/>
                </a:spcAft>
              </a:pPr>
              <a:r>
                <a:rPr lang="en-US" sz="2400" kern="1200" dirty="0">
                  <a:solidFill>
                    <a:srgbClr val="000000"/>
                  </a:solidFill>
                  <a:latin typeface="Times New Roman" panose="02020603050405020304" pitchFamily="18" charset="0"/>
                  <a:ea typeface="+mn-ea"/>
                  <a:cs typeface="+mn-cs"/>
                </a:rPr>
                <a:t>Lower self-efficacy</a:t>
              </a:r>
              <a:endParaRPr lang="en-US" sz="2000" dirty="0">
                <a:effectLst/>
                <a:latin typeface="Times New Roman" panose="02020603050405020304" pitchFamily="18" charset="0"/>
                <a:ea typeface="Times New Roman" panose="02020603050405020304" pitchFamily="18" charset="0"/>
              </a:endParaRPr>
            </a:p>
          </p:txBody>
        </p:sp>
        <p:sp>
          <p:nvSpPr>
            <p:cNvPr id="24" name="Rounded Rectangle 23">
              <a:extLst>
                <a:ext uri="{FF2B5EF4-FFF2-40B4-BE49-F238E27FC236}">
                  <a16:creationId xmlns:a16="http://schemas.microsoft.com/office/drawing/2014/main" id="{64EF97C5-2FD8-4258-0AE0-C359C3B7B6B4}"/>
                </a:ext>
              </a:extLst>
            </p:cNvPr>
            <p:cNvSpPr/>
            <p:nvPr/>
          </p:nvSpPr>
          <p:spPr>
            <a:xfrm>
              <a:off x="5199052" y="3083836"/>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91640">
                <a:spcAft>
                  <a:spcPts val="600"/>
                </a:spcAft>
              </a:pPr>
              <a:r>
                <a:rPr lang="en-US" sz="2400" kern="1200">
                  <a:solidFill>
                    <a:srgbClr val="000000"/>
                  </a:solidFill>
                  <a:latin typeface="Times New Roman" panose="02020603050405020304" pitchFamily="18" charset="0"/>
                  <a:ea typeface="+mn-ea"/>
                  <a:cs typeface="+mn-cs"/>
                </a:rPr>
                <a:t>Antecedent-based</a:t>
              </a:r>
              <a:endParaRPr lang="en-US" sz="2000">
                <a:effectLst/>
                <a:latin typeface="Times New Roman" panose="02020603050405020304" pitchFamily="18" charset="0"/>
                <a:ea typeface="Times New Roman" panose="02020603050405020304" pitchFamily="18" charset="0"/>
              </a:endParaRPr>
            </a:p>
          </p:txBody>
        </p:sp>
        <p:sp>
          <p:nvSpPr>
            <p:cNvPr id="25" name="Rounded Rectangle 24">
              <a:extLst>
                <a:ext uri="{FF2B5EF4-FFF2-40B4-BE49-F238E27FC236}">
                  <a16:creationId xmlns:a16="http://schemas.microsoft.com/office/drawing/2014/main" id="{69E1095E-5294-9F67-73E0-B8DD23F6AF89}"/>
                </a:ext>
              </a:extLst>
            </p:cNvPr>
            <p:cNvSpPr/>
            <p:nvPr/>
          </p:nvSpPr>
          <p:spPr>
            <a:xfrm>
              <a:off x="593670" y="3081508"/>
              <a:ext cx="2424015" cy="85260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91640">
                <a:spcAft>
                  <a:spcPts val="600"/>
                </a:spcAft>
              </a:pPr>
              <a:r>
                <a:rPr lang="en-US" sz="2400" kern="1200">
                  <a:solidFill>
                    <a:srgbClr val="000000"/>
                  </a:solidFill>
                  <a:latin typeface="Times New Roman" panose="02020603050405020304" pitchFamily="18" charset="0"/>
                  <a:ea typeface="+mn-ea"/>
                  <a:cs typeface="+mn-cs"/>
                </a:rPr>
                <a:t>Consequence-based</a:t>
              </a:r>
              <a:endParaRPr lang="en-US" sz="2000">
                <a:effectLst/>
                <a:latin typeface="Times New Roman" panose="02020603050405020304" pitchFamily="18" charset="0"/>
                <a:ea typeface="Times New Roman" panose="02020603050405020304" pitchFamily="18" charset="0"/>
              </a:endParaRPr>
            </a:p>
          </p:txBody>
        </p:sp>
        <p:sp>
          <p:nvSpPr>
            <p:cNvPr id="26" name="Rounded Rectangle 25">
              <a:extLst>
                <a:ext uri="{FF2B5EF4-FFF2-40B4-BE49-F238E27FC236}">
                  <a16:creationId xmlns:a16="http://schemas.microsoft.com/office/drawing/2014/main" id="{2A8649A7-BC6A-C33C-19A6-D0BD59DEC755}"/>
                </a:ext>
              </a:extLst>
            </p:cNvPr>
            <p:cNvSpPr/>
            <p:nvPr/>
          </p:nvSpPr>
          <p:spPr>
            <a:xfrm>
              <a:off x="593670" y="2054459"/>
              <a:ext cx="2424015" cy="85260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91640">
                <a:spcAft>
                  <a:spcPts val="600"/>
                </a:spcAft>
              </a:pPr>
              <a:r>
                <a:rPr lang="en-US" sz="2400" kern="1200">
                  <a:solidFill>
                    <a:srgbClr val="000000"/>
                  </a:solidFill>
                  <a:latin typeface="Times New Roman" panose="02020603050405020304" pitchFamily="18" charset="0"/>
                  <a:ea typeface="+mn-ea"/>
                  <a:cs typeface="+mn-cs"/>
                </a:rPr>
                <a:t>Willful</a:t>
              </a:r>
              <a:endParaRPr lang="en-US" sz="2000">
                <a:effectLst/>
                <a:latin typeface="Times New Roman" panose="02020603050405020304" pitchFamily="18" charset="0"/>
                <a:ea typeface="Times New Roman" panose="02020603050405020304" pitchFamily="18" charset="0"/>
              </a:endParaRPr>
            </a:p>
          </p:txBody>
        </p:sp>
        <p:sp>
          <p:nvSpPr>
            <p:cNvPr id="27" name="Rounded Rectangle 26">
              <a:extLst>
                <a:ext uri="{FF2B5EF4-FFF2-40B4-BE49-F238E27FC236}">
                  <a16:creationId xmlns:a16="http://schemas.microsoft.com/office/drawing/2014/main" id="{D62B8228-3752-7489-7C6A-D7E37081348C}"/>
                </a:ext>
              </a:extLst>
            </p:cNvPr>
            <p:cNvSpPr/>
            <p:nvPr/>
          </p:nvSpPr>
          <p:spPr>
            <a:xfrm>
              <a:off x="5183795" y="2053468"/>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91640">
                <a:spcAft>
                  <a:spcPts val="600"/>
                </a:spcAft>
              </a:pPr>
              <a:r>
                <a:rPr lang="en-US" sz="2400" kern="1200">
                  <a:solidFill>
                    <a:srgbClr val="000000"/>
                  </a:solidFill>
                  <a:latin typeface="Times New Roman" panose="02020603050405020304" pitchFamily="18" charset="0"/>
                  <a:ea typeface="+mn-ea"/>
                  <a:cs typeface="+mn-cs"/>
                </a:rPr>
                <a:t>Neurodevelopmental</a:t>
              </a:r>
              <a:endParaRPr lang="en-US" sz="2000">
                <a:effectLst/>
                <a:latin typeface="Times New Roman" panose="02020603050405020304" pitchFamily="18" charset="0"/>
                <a:ea typeface="Times New Roman" panose="02020603050405020304" pitchFamily="18" charset="0"/>
              </a:endParaRPr>
            </a:p>
          </p:txBody>
        </p:sp>
        <p:sp>
          <p:nvSpPr>
            <p:cNvPr id="28" name="Rounded Rectangle 27">
              <a:extLst>
                <a:ext uri="{FF2B5EF4-FFF2-40B4-BE49-F238E27FC236}">
                  <a16:creationId xmlns:a16="http://schemas.microsoft.com/office/drawing/2014/main" id="{EF328CA9-A88E-C3FB-7F6E-9469C1BABD9A}"/>
                </a:ext>
              </a:extLst>
            </p:cNvPr>
            <p:cNvSpPr/>
            <p:nvPr/>
          </p:nvSpPr>
          <p:spPr>
            <a:xfrm>
              <a:off x="5193340" y="1010932"/>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691640">
                <a:spcAft>
                  <a:spcPts val="600"/>
                </a:spcAft>
              </a:pPr>
              <a:r>
                <a:rPr lang="en-US" sz="2400" kern="1200">
                  <a:solidFill>
                    <a:srgbClr val="000000"/>
                  </a:solidFill>
                  <a:latin typeface="Times New Roman" panose="02020603050405020304" pitchFamily="18" charset="0"/>
                  <a:ea typeface="+mn-ea"/>
                  <a:cs typeface="+mn-cs"/>
                </a:rPr>
                <a:t>Increased knowledge of FASD</a:t>
              </a:r>
              <a:endParaRPr lang="en-US" sz="2000">
                <a:effectLst/>
                <a:latin typeface="Times New Roman" panose="02020603050405020304" pitchFamily="18" charset="0"/>
                <a:ea typeface="Times New Roman" panose="02020603050405020304" pitchFamily="18" charset="0"/>
              </a:endParaRPr>
            </a:p>
          </p:txBody>
        </p:sp>
        <p:sp>
          <p:nvSpPr>
            <p:cNvPr id="29" name="Rounded Rectangle 28">
              <a:extLst>
                <a:ext uri="{FF2B5EF4-FFF2-40B4-BE49-F238E27FC236}">
                  <a16:creationId xmlns:a16="http://schemas.microsoft.com/office/drawing/2014/main" id="{0ECD1791-30D4-97A6-6147-D22BE78970D3}"/>
                </a:ext>
              </a:extLst>
            </p:cNvPr>
            <p:cNvSpPr/>
            <p:nvPr/>
          </p:nvSpPr>
          <p:spPr>
            <a:xfrm>
              <a:off x="602049" y="24061"/>
              <a:ext cx="241563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91640">
                <a:spcAft>
                  <a:spcPts val="600"/>
                </a:spcAft>
              </a:pPr>
              <a:r>
                <a:rPr lang="en-US" sz="2400" b="1" kern="1200" dirty="0">
                  <a:solidFill>
                    <a:schemeClr val="bg1"/>
                  </a:solidFill>
                  <a:latin typeface="Times New Roman" panose="02020603050405020304" pitchFamily="18" charset="0"/>
                  <a:ea typeface="+mn-ea"/>
                  <a:cs typeface="+mn-cs"/>
                </a:rPr>
                <a:t>Baseline Trajectory</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30" name="Rounded Rectangle 29">
              <a:extLst>
                <a:ext uri="{FF2B5EF4-FFF2-40B4-BE49-F238E27FC236}">
                  <a16:creationId xmlns:a16="http://schemas.microsoft.com/office/drawing/2014/main" id="{FF3AA583-DD63-1F45-AF74-6B2D76B968BF}"/>
                </a:ext>
              </a:extLst>
            </p:cNvPr>
            <p:cNvSpPr/>
            <p:nvPr/>
          </p:nvSpPr>
          <p:spPr>
            <a:xfrm>
              <a:off x="5199053" y="24061"/>
              <a:ext cx="242401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91640">
                <a:spcAft>
                  <a:spcPts val="600"/>
                </a:spcAft>
              </a:pPr>
              <a:r>
                <a:rPr lang="en-US" sz="2400" b="1" kern="1200">
                  <a:solidFill>
                    <a:schemeClr val="bg1"/>
                  </a:solidFill>
                  <a:latin typeface="Times New Roman" panose="02020603050405020304" pitchFamily="18" charset="0"/>
                  <a:ea typeface="+mn-ea"/>
                  <a:cs typeface="+mn-cs"/>
                </a:rPr>
                <a:t>Theorized Change</a:t>
              </a:r>
              <a:endParaRPr lang="en-US" sz="2000">
                <a:solidFill>
                  <a:schemeClr val="bg1"/>
                </a:solidFill>
                <a:effectLst/>
                <a:latin typeface="Times New Roman" panose="02020603050405020304" pitchFamily="18" charset="0"/>
                <a:ea typeface="Times New Roman" panose="02020603050405020304" pitchFamily="18" charset="0"/>
              </a:endParaRPr>
            </a:p>
          </p:txBody>
        </p:sp>
        <p:sp>
          <p:nvSpPr>
            <p:cNvPr id="31" name="Down Arrow 30">
              <a:extLst>
                <a:ext uri="{FF2B5EF4-FFF2-40B4-BE49-F238E27FC236}">
                  <a16:creationId xmlns:a16="http://schemas.microsoft.com/office/drawing/2014/main" id="{3DDC0EA5-EF69-373E-59AE-447A0E0CDBDE}"/>
                </a:ext>
              </a:extLst>
            </p:cNvPr>
            <p:cNvSpPr/>
            <p:nvPr/>
          </p:nvSpPr>
          <p:spPr>
            <a:xfrm>
              <a:off x="1662179" y="1879717"/>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32" name="Down Arrow 31">
              <a:extLst>
                <a:ext uri="{FF2B5EF4-FFF2-40B4-BE49-F238E27FC236}">
                  <a16:creationId xmlns:a16="http://schemas.microsoft.com/office/drawing/2014/main" id="{0445A215-493B-10D7-7450-AC460A208EFE}"/>
                </a:ext>
              </a:extLst>
            </p:cNvPr>
            <p:cNvSpPr/>
            <p:nvPr/>
          </p:nvSpPr>
          <p:spPr>
            <a:xfrm>
              <a:off x="6235847" y="1879062"/>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33" name="Down Arrow 32">
              <a:extLst>
                <a:ext uri="{FF2B5EF4-FFF2-40B4-BE49-F238E27FC236}">
                  <a16:creationId xmlns:a16="http://schemas.microsoft.com/office/drawing/2014/main" id="{F0FB1522-C866-BA44-BB36-1D7181119370}"/>
                </a:ext>
              </a:extLst>
            </p:cNvPr>
            <p:cNvSpPr/>
            <p:nvPr/>
          </p:nvSpPr>
          <p:spPr>
            <a:xfrm>
              <a:off x="1662179" y="2914789"/>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34" name="Down Arrow 33">
              <a:extLst>
                <a:ext uri="{FF2B5EF4-FFF2-40B4-BE49-F238E27FC236}">
                  <a16:creationId xmlns:a16="http://schemas.microsoft.com/office/drawing/2014/main" id="{3D92F63C-FE43-162A-72B7-F639BACE9888}"/>
                </a:ext>
              </a:extLst>
            </p:cNvPr>
            <p:cNvSpPr/>
            <p:nvPr/>
          </p:nvSpPr>
          <p:spPr>
            <a:xfrm>
              <a:off x="6235847" y="2919661"/>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35" name="Down Arrow 34">
              <a:extLst>
                <a:ext uri="{FF2B5EF4-FFF2-40B4-BE49-F238E27FC236}">
                  <a16:creationId xmlns:a16="http://schemas.microsoft.com/office/drawing/2014/main" id="{E41943D5-C63F-35D5-DACB-0A8EF8C65DA2}"/>
                </a:ext>
              </a:extLst>
            </p:cNvPr>
            <p:cNvSpPr/>
            <p:nvPr/>
          </p:nvSpPr>
          <p:spPr>
            <a:xfrm>
              <a:off x="1646133" y="3936999"/>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36" name="Down Arrow 35">
              <a:extLst>
                <a:ext uri="{FF2B5EF4-FFF2-40B4-BE49-F238E27FC236}">
                  <a16:creationId xmlns:a16="http://schemas.microsoft.com/office/drawing/2014/main" id="{1BAC0DB7-0A2F-BCA3-26C9-FF85CA25C890}"/>
                </a:ext>
              </a:extLst>
            </p:cNvPr>
            <p:cNvSpPr/>
            <p:nvPr/>
          </p:nvSpPr>
          <p:spPr>
            <a:xfrm>
              <a:off x="6235847" y="3937661"/>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grpSp>
      <p:grpSp>
        <p:nvGrpSpPr>
          <p:cNvPr id="2" name="Group 1">
            <a:extLst>
              <a:ext uri="{FF2B5EF4-FFF2-40B4-BE49-F238E27FC236}">
                <a16:creationId xmlns:a16="http://schemas.microsoft.com/office/drawing/2014/main" id="{1F87CF04-C132-F08E-8393-4A2D1487F881}"/>
              </a:ext>
            </a:extLst>
          </p:cNvPr>
          <p:cNvGrpSpPr/>
          <p:nvPr/>
        </p:nvGrpSpPr>
        <p:grpSpPr>
          <a:xfrm>
            <a:off x="4627012" y="842137"/>
            <a:ext cx="2710844" cy="5239271"/>
            <a:chOff x="4627012" y="842137"/>
            <a:chExt cx="2710844" cy="5239271"/>
          </a:xfrm>
        </p:grpSpPr>
        <p:sp>
          <p:nvSpPr>
            <p:cNvPr id="10" name="Right Arrow 9">
              <a:extLst>
                <a:ext uri="{FF2B5EF4-FFF2-40B4-BE49-F238E27FC236}">
                  <a16:creationId xmlns:a16="http://schemas.microsoft.com/office/drawing/2014/main" id="{D757498C-FC25-B360-3B59-BCEB7FAA5323}"/>
                </a:ext>
              </a:extLst>
            </p:cNvPr>
            <p:cNvSpPr/>
            <p:nvPr/>
          </p:nvSpPr>
          <p:spPr>
            <a:xfrm>
              <a:off x="4828593" y="1933311"/>
              <a:ext cx="2502144" cy="865401"/>
            </a:xfrm>
            <a:prstGeom prst="rightArrow">
              <a:avLst>
                <a:gd name="adj1" fmla="val 100000"/>
                <a:gd name="adj2" fmla="val 5205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691640">
                <a:spcAft>
                  <a:spcPts val="600"/>
                </a:spcAft>
              </a:pPr>
              <a:r>
                <a:rPr lang="en-US" sz="2400" kern="1200">
                  <a:solidFill>
                    <a:srgbClr val="555555"/>
                  </a:solidFill>
                  <a:latin typeface="Times New Roman" panose="02020603050405020304" pitchFamily="18" charset="0"/>
                  <a:ea typeface="+mn-ea"/>
                  <a:cs typeface="+mn-cs"/>
                </a:rPr>
                <a:t> </a:t>
              </a:r>
              <a:endParaRPr lang="en-US" sz="2000">
                <a:effectLst/>
                <a:latin typeface="Times New Roman" panose="02020603050405020304" pitchFamily="18" charset="0"/>
                <a:ea typeface="Times New Roman" panose="02020603050405020304" pitchFamily="18" charset="0"/>
              </a:endParaRPr>
            </a:p>
          </p:txBody>
        </p:sp>
        <p:sp>
          <p:nvSpPr>
            <p:cNvPr id="11" name="Right Arrow 10">
              <a:extLst>
                <a:ext uri="{FF2B5EF4-FFF2-40B4-BE49-F238E27FC236}">
                  <a16:creationId xmlns:a16="http://schemas.microsoft.com/office/drawing/2014/main" id="{D652F1CC-D8B2-8543-A786-1EC81706E450}"/>
                </a:ext>
              </a:extLst>
            </p:cNvPr>
            <p:cNvSpPr/>
            <p:nvPr/>
          </p:nvSpPr>
          <p:spPr>
            <a:xfrm>
              <a:off x="4828593" y="3051995"/>
              <a:ext cx="2502144" cy="865401"/>
            </a:xfrm>
            <a:prstGeom prst="rightArrow">
              <a:avLst>
                <a:gd name="adj1" fmla="val 100000"/>
                <a:gd name="adj2" fmla="val 5205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691640">
                <a:spcAft>
                  <a:spcPts val="600"/>
                </a:spcAft>
              </a:pPr>
              <a:r>
                <a:rPr lang="en-US" sz="2400" kern="1200">
                  <a:solidFill>
                    <a:srgbClr val="555555"/>
                  </a:solidFill>
                  <a:latin typeface="Times New Roman" panose="02020603050405020304" pitchFamily="18" charset="0"/>
                  <a:ea typeface="+mn-ea"/>
                  <a:cs typeface="+mn-cs"/>
                </a:rPr>
                <a:t> </a:t>
              </a:r>
              <a:endParaRPr lang="en-US" sz="2000">
                <a:effectLst/>
                <a:latin typeface="Times New Roman" panose="02020603050405020304" pitchFamily="18" charset="0"/>
                <a:ea typeface="Times New Roman" panose="02020603050405020304" pitchFamily="18" charset="0"/>
              </a:endParaRPr>
            </a:p>
          </p:txBody>
        </p:sp>
        <p:sp>
          <p:nvSpPr>
            <p:cNvPr id="12" name="Right Arrow 11">
              <a:extLst>
                <a:ext uri="{FF2B5EF4-FFF2-40B4-BE49-F238E27FC236}">
                  <a16:creationId xmlns:a16="http://schemas.microsoft.com/office/drawing/2014/main" id="{82BFAF05-A8A8-FAAD-7C39-2D7FC6C509CD}"/>
                </a:ext>
              </a:extLst>
            </p:cNvPr>
            <p:cNvSpPr/>
            <p:nvPr/>
          </p:nvSpPr>
          <p:spPr>
            <a:xfrm>
              <a:off x="4828593" y="4115661"/>
              <a:ext cx="2501346" cy="865401"/>
            </a:xfrm>
            <a:prstGeom prst="rightArrow">
              <a:avLst>
                <a:gd name="adj1" fmla="val 100000"/>
                <a:gd name="adj2" fmla="val 5205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691640">
                <a:spcAft>
                  <a:spcPts val="600"/>
                </a:spcAft>
              </a:pPr>
              <a:r>
                <a:rPr lang="en-US" sz="2400" kern="1200">
                  <a:solidFill>
                    <a:srgbClr val="555555"/>
                  </a:solidFill>
                  <a:latin typeface="Times New Roman" panose="02020603050405020304" pitchFamily="18" charset="0"/>
                  <a:ea typeface="+mn-ea"/>
                  <a:cs typeface="+mn-cs"/>
                </a:rPr>
                <a:t> </a:t>
              </a:r>
              <a:endParaRPr lang="en-US" sz="2000">
                <a:effectLst/>
                <a:latin typeface="Times New Roman" panose="02020603050405020304" pitchFamily="18" charset="0"/>
                <a:ea typeface="Times New Roman" panose="02020603050405020304" pitchFamily="18" charset="0"/>
              </a:endParaRPr>
            </a:p>
          </p:txBody>
        </p:sp>
        <p:sp>
          <p:nvSpPr>
            <p:cNvPr id="13" name="Right Arrow 12">
              <a:extLst>
                <a:ext uri="{FF2B5EF4-FFF2-40B4-BE49-F238E27FC236}">
                  <a16:creationId xmlns:a16="http://schemas.microsoft.com/office/drawing/2014/main" id="{FE40F399-5EB0-D1D7-8510-B073B7BA7EBA}"/>
                </a:ext>
              </a:extLst>
            </p:cNvPr>
            <p:cNvSpPr/>
            <p:nvPr/>
          </p:nvSpPr>
          <p:spPr>
            <a:xfrm>
              <a:off x="4818515" y="5216007"/>
              <a:ext cx="2502144" cy="865401"/>
            </a:xfrm>
            <a:prstGeom prst="rightArrow">
              <a:avLst>
                <a:gd name="adj1" fmla="val 100000"/>
                <a:gd name="adj2" fmla="val 5205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691640">
                <a:spcAft>
                  <a:spcPts val="600"/>
                </a:spcAft>
              </a:pPr>
              <a:r>
                <a:rPr lang="en-US" sz="2400" kern="1200">
                  <a:solidFill>
                    <a:srgbClr val="555555"/>
                  </a:solidFill>
                  <a:latin typeface="Times New Roman" panose="02020603050405020304" pitchFamily="18" charset="0"/>
                  <a:ea typeface="+mn-ea"/>
                  <a:cs typeface="+mn-cs"/>
                </a:rPr>
                <a:t> </a:t>
              </a:r>
              <a:endParaRPr lang="en-US" sz="2000">
                <a:effectLst/>
                <a:latin typeface="Times New Roman" panose="02020603050405020304" pitchFamily="18" charset="0"/>
                <a:ea typeface="Times New Roman" panose="02020603050405020304" pitchFamily="18" charset="0"/>
              </a:endParaRPr>
            </a:p>
          </p:txBody>
        </p:sp>
        <p:sp>
          <p:nvSpPr>
            <p:cNvPr id="14" name="Rounded Rectangle 13">
              <a:extLst>
                <a:ext uri="{FF2B5EF4-FFF2-40B4-BE49-F238E27FC236}">
                  <a16:creationId xmlns:a16="http://schemas.microsoft.com/office/drawing/2014/main" id="{07015913-D873-7047-06EC-17CFBEBD8A3D}"/>
                </a:ext>
              </a:extLst>
            </p:cNvPr>
            <p:cNvSpPr/>
            <p:nvPr/>
          </p:nvSpPr>
          <p:spPr>
            <a:xfrm>
              <a:off x="4808436" y="842137"/>
              <a:ext cx="2508327" cy="966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691640">
                <a:spcAft>
                  <a:spcPts val="600"/>
                </a:spcAft>
              </a:pPr>
              <a:r>
                <a:rPr lang="en-US" sz="2400" b="1" kern="1200" dirty="0">
                  <a:solidFill>
                    <a:schemeClr val="bg1"/>
                  </a:solidFill>
                  <a:latin typeface="Times New Roman" panose="02020603050405020304" pitchFamily="18" charset="0"/>
                  <a:ea typeface="+mn-ea"/>
                  <a:cs typeface="+mn-cs"/>
                </a:rPr>
                <a:t>FMF Program Intervention</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15" name="Text Box 57">
              <a:extLst>
                <a:ext uri="{FF2B5EF4-FFF2-40B4-BE49-F238E27FC236}">
                  <a16:creationId xmlns:a16="http://schemas.microsoft.com/office/drawing/2014/main" id="{444FB6D7-3320-9C06-064F-B5466DA10573}"/>
                </a:ext>
              </a:extLst>
            </p:cNvPr>
            <p:cNvSpPr txBox="1"/>
            <p:nvPr/>
          </p:nvSpPr>
          <p:spPr>
            <a:xfrm>
              <a:off x="4778197" y="2070855"/>
              <a:ext cx="2559659" cy="57363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defTabSz="1691640">
                <a:spcAft>
                  <a:spcPts val="600"/>
                </a:spcAft>
              </a:pPr>
              <a:r>
                <a:rPr lang="en-US" sz="2400" kern="1200">
                  <a:solidFill>
                    <a:schemeClr val="tx1"/>
                  </a:solidFill>
                  <a:latin typeface="Times New Roman" panose="02020603050405020304" pitchFamily="18" charset="0"/>
                  <a:ea typeface="+mn-ea"/>
                  <a:cs typeface="+mn-cs"/>
                </a:rPr>
                <a:t>Psychoeducation</a:t>
              </a:r>
              <a:endParaRPr lang="en-US" sz="2000">
                <a:effectLst/>
                <a:latin typeface="Times New Roman" panose="02020603050405020304" pitchFamily="18" charset="0"/>
                <a:ea typeface="Times New Roman" panose="02020603050405020304" pitchFamily="18" charset="0"/>
              </a:endParaRPr>
            </a:p>
          </p:txBody>
        </p:sp>
        <p:sp>
          <p:nvSpPr>
            <p:cNvPr id="16" name="Text Box 58">
              <a:extLst>
                <a:ext uri="{FF2B5EF4-FFF2-40B4-BE49-F238E27FC236}">
                  <a16:creationId xmlns:a16="http://schemas.microsoft.com/office/drawing/2014/main" id="{48A250F4-E079-CEB2-413E-0C008BDD64FD}"/>
                </a:ext>
              </a:extLst>
            </p:cNvPr>
            <p:cNvSpPr txBox="1"/>
            <p:nvPr/>
          </p:nvSpPr>
          <p:spPr>
            <a:xfrm>
              <a:off x="4707645" y="5399398"/>
              <a:ext cx="2558628" cy="57324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1691640">
                <a:spcAft>
                  <a:spcPts val="600"/>
                </a:spcAft>
              </a:pPr>
              <a:r>
                <a:rPr lang="en-US" sz="2400" kern="1200">
                  <a:solidFill>
                    <a:schemeClr val="tx1"/>
                  </a:solidFill>
                  <a:latin typeface="Times New Roman" panose="02020603050405020304" pitchFamily="18" charset="0"/>
                  <a:ea typeface="+mn-ea"/>
                  <a:cs typeface="+mn-cs"/>
                </a:rPr>
                <a:t>Outcomes</a:t>
              </a:r>
              <a:endParaRPr lang="en-US" sz="2000">
                <a:effectLst/>
                <a:latin typeface="Times New Roman" panose="02020603050405020304" pitchFamily="18" charset="0"/>
                <a:ea typeface="Times New Roman" panose="02020603050405020304" pitchFamily="18" charset="0"/>
              </a:endParaRPr>
            </a:p>
          </p:txBody>
        </p:sp>
        <p:sp>
          <p:nvSpPr>
            <p:cNvPr id="17" name="Text Box 59">
              <a:extLst>
                <a:ext uri="{FF2B5EF4-FFF2-40B4-BE49-F238E27FC236}">
                  <a16:creationId xmlns:a16="http://schemas.microsoft.com/office/drawing/2014/main" id="{47401170-3DB5-C653-2932-5F522BD941FF}"/>
                </a:ext>
              </a:extLst>
            </p:cNvPr>
            <p:cNvSpPr txBox="1"/>
            <p:nvPr/>
          </p:nvSpPr>
          <p:spPr>
            <a:xfrm>
              <a:off x="4627012" y="4106492"/>
              <a:ext cx="2559659" cy="86540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1691640">
                <a:spcAft>
                  <a:spcPts val="600"/>
                </a:spcAft>
              </a:pPr>
              <a:r>
                <a:rPr lang="en-US" sz="2400" kern="1200" dirty="0">
                  <a:solidFill>
                    <a:schemeClr val="tx1"/>
                  </a:solidFill>
                  <a:latin typeface="Times New Roman" panose="02020603050405020304" pitchFamily="18" charset="0"/>
                  <a:ea typeface="+mn-ea"/>
                  <a:cs typeface="+mn-cs"/>
                </a:rPr>
                <a:t>Positive Behavior Support</a:t>
              </a:r>
              <a:endParaRPr lang="en-US" sz="2000" dirty="0">
                <a:effectLst/>
                <a:latin typeface="Times New Roman" panose="02020603050405020304" pitchFamily="18" charset="0"/>
                <a:ea typeface="Times New Roman" panose="02020603050405020304" pitchFamily="18" charset="0"/>
              </a:endParaRPr>
            </a:p>
          </p:txBody>
        </p:sp>
        <p:sp>
          <p:nvSpPr>
            <p:cNvPr id="18" name="Text Box 60">
              <a:extLst>
                <a:ext uri="{FF2B5EF4-FFF2-40B4-BE49-F238E27FC236}">
                  <a16:creationId xmlns:a16="http://schemas.microsoft.com/office/drawing/2014/main" id="{2A6F58F3-4D1B-92F8-EDA8-A64BB6A37527}"/>
                </a:ext>
              </a:extLst>
            </p:cNvPr>
            <p:cNvSpPr txBox="1"/>
            <p:nvPr/>
          </p:nvSpPr>
          <p:spPr>
            <a:xfrm>
              <a:off x="4707645" y="3079503"/>
              <a:ext cx="2558628" cy="7996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1691640">
                <a:spcAft>
                  <a:spcPts val="600"/>
                </a:spcAft>
              </a:pPr>
              <a:r>
                <a:rPr lang="en-US" sz="2400" kern="1200">
                  <a:solidFill>
                    <a:schemeClr val="tx1"/>
                  </a:solidFill>
                  <a:latin typeface="Times New Roman" panose="02020603050405020304" pitchFamily="18" charset="0"/>
                  <a:ea typeface="+mn-ea"/>
                  <a:cs typeface="+mn-cs"/>
                </a:rPr>
                <a:t>Attribution Modification</a:t>
              </a:r>
              <a:endParaRPr lang="en-US" sz="2000">
                <a:effectLst/>
                <a:latin typeface="Times New Roman" panose="02020603050405020304" pitchFamily="18" charset="0"/>
                <a:ea typeface="Times New Roman" panose="02020603050405020304" pitchFamily="18" charset="0"/>
              </a:endParaRPr>
            </a:p>
          </p:txBody>
        </p:sp>
      </p:grpSp>
      <p:sp>
        <p:nvSpPr>
          <p:cNvPr id="4" name="Rectangle 3">
            <a:extLst>
              <a:ext uri="{FF2B5EF4-FFF2-40B4-BE49-F238E27FC236}">
                <a16:creationId xmlns:a16="http://schemas.microsoft.com/office/drawing/2014/main" id="{19DDDD06-DA2E-1990-1D21-2642395C0A0E}"/>
              </a:ext>
            </a:extLst>
          </p:cNvPr>
          <p:cNvSpPr/>
          <p:nvPr/>
        </p:nvSpPr>
        <p:spPr>
          <a:xfrm>
            <a:off x="4808436" y="726066"/>
            <a:ext cx="6126729" cy="56448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77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4200" y="554152"/>
            <a:ext cx="574177" cy="1075866"/>
            <a:chOff x="10994200" y="554152"/>
            <a:chExt cx="574177" cy="1075866"/>
          </a:xfrm>
        </p:grpSpPr>
        <p:sp>
          <p:nvSpPr>
            <p:cNvPr id="3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3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3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grpSp>
      <p:cxnSp>
        <p:nvCxnSpPr>
          <p:cNvPr id="34" name="Straight Connector 3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9" name="Diagram 8">
            <a:extLst>
              <a:ext uri="{FF2B5EF4-FFF2-40B4-BE49-F238E27FC236}">
                <a16:creationId xmlns:a16="http://schemas.microsoft.com/office/drawing/2014/main" id="{CD93CA8E-1A17-400B-8E2C-97B23A7FC884}"/>
              </a:ext>
            </a:extLst>
          </p:cNvPr>
          <p:cNvGraphicFramePr/>
          <p:nvPr>
            <p:extLst>
              <p:ext uri="{D42A27DB-BD31-4B8C-83A1-F6EECF244321}">
                <p14:modId xmlns:p14="http://schemas.microsoft.com/office/powerpoint/2010/main" val="353524694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Left Arrow 9">
            <a:extLst>
              <a:ext uri="{FF2B5EF4-FFF2-40B4-BE49-F238E27FC236}">
                <a16:creationId xmlns:a16="http://schemas.microsoft.com/office/drawing/2014/main" id="{641B0F18-0350-F34A-8F88-E6158C209987}"/>
              </a:ext>
            </a:extLst>
          </p:cNvPr>
          <p:cNvSpPr/>
          <p:nvPr/>
        </p:nvSpPr>
        <p:spPr>
          <a:xfrm>
            <a:off x="10056600" y="1122948"/>
            <a:ext cx="1165726" cy="16002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a:extLst>
              <a:ext uri="{FF2B5EF4-FFF2-40B4-BE49-F238E27FC236}">
                <a16:creationId xmlns:a16="http://schemas.microsoft.com/office/drawing/2014/main" id="{BE68B283-74AD-60E1-B335-67A126A48666}"/>
              </a:ext>
            </a:extLst>
          </p:cNvPr>
          <p:cNvSpPr/>
          <p:nvPr/>
        </p:nvSpPr>
        <p:spPr>
          <a:xfrm rot="10800000">
            <a:off x="866274" y="1122948"/>
            <a:ext cx="1165726" cy="16002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31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525E2-BB16-AFA2-B283-01456E197317}"/>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03365FA4-E157-18EE-0D7B-7E5A1AD528C9}"/>
              </a:ext>
            </a:extLst>
          </p:cNvPr>
          <p:cNvSpPr>
            <a:spLocks noGrp="1"/>
          </p:cNvSpPr>
          <p:nvPr>
            <p:ph idx="1"/>
          </p:nvPr>
        </p:nvSpPr>
        <p:spPr/>
        <p:txBody>
          <a:bodyPr/>
          <a:lstStyle/>
          <a:p>
            <a:r>
              <a:rPr lang="en-US" dirty="0"/>
              <a:t>K-5 teachers with a student with confirmed FASD or PAE</a:t>
            </a:r>
          </a:p>
          <a:p>
            <a:r>
              <a:rPr lang="en-US" dirty="0"/>
              <a:t>Study entirely online</a:t>
            </a:r>
          </a:p>
          <a:p>
            <a:r>
              <a:rPr lang="en-US" dirty="0"/>
              <a:t>Assessments:</a:t>
            </a:r>
          </a:p>
          <a:p>
            <a:pPr lvl="1"/>
            <a:r>
              <a:rPr lang="en-US" dirty="0"/>
              <a:t>Self-report surveys</a:t>
            </a:r>
          </a:p>
          <a:p>
            <a:pPr lvl="1"/>
            <a:r>
              <a:rPr lang="en-US" dirty="0"/>
              <a:t>Subset of participants completed a qualitative interview</a:t>
            </a:r>
          </a:p>
          <a:p>
            <a:r>
              <a:rPr lang="en-US" dirty="0"/>
              <a:t>Recruitment methods</a:t>
            </a:r>
          </a:p>
          <a:p>
            <a:pPr lvl="1"/>
            <a:r>
              <a:rPr lang="en-US" dirty="0"/>
              <a:t>Parents in FMF Connect trials</a:t>
            </a:r>
          </a:p>
          <a:p>
            <a:pPr lvl="1"/>
            <a:r>
              <a:rPr lang="en-US" dirty="0"/>
              <a:t>Randomly selected administrators from low-income schools</a:t>
            </a:r>
          </a:p>
          <a:p>
            <a:pPr lvl="1"/>
            <a:r>
              <a:rPr lang="en-US" dirty="0"/>
              <a:t>Social media</a:t>
            </a:r>
          </a:p>
        </p:txBody>
      </p:sp>
    </p:spTree>
    <p:extLst>
      <p:ext uri="{BB962C8B-B14F-4D97-AF65-F5344CB8AC3E}">
        <p14:creationId xmlns:p14="http://schemas.microsoft.com/office/powerpoint/2010/main" val="153547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2EDA759-FF60-C89C-8CAE-99243E48DDC5}"/>
              </a:ext>
            </a:extLst>
          </p:cNvPr>
          <p:cNvGrpSpPr/>
          <p:nvPr/>
        </p:nvGrpSpPr>
        <p:grpSpPr>
          <a:xfrm>
            <a:off x="1656848" y="291666"/>
            <a:ext cx="9230680" cy="6174088"/>
            <a:chOff x="1656848" y="291666"/>
            <a:chExt cx="9230680" cy="6174088"/>
          </a:xfrm>
        </p:grpSpPr>
        <p:grpSp>
          <p:nvGrpSpPr>
            <p:cNvPr id="13" name="Group 12">
              <a:extLst>
                <a:ext uri="{FF2B5EF4-FFF2-40B4-BE49-F238E27FC236}">
                  <a16:creationId xmlns:a16="http://schemas.microsoft.com/office/drawing/2014/main" id="{9E653D7A-BA49-E284-46A6-DED112A5C67D}"/>
                </a:ext>
              </a:extLst>
            </p:cNvPr>
            <p:cNvGrpSpPr/>
            <p:nvPr/>
          </p:nvGrpSpPr>
          <p:grpSpPr>
            <a:xfrm>
              <a:off x="1656848" y="291666"/>
              <a:ext cx="9230680" cy="3092964"/>
              <a:chOff x="325728" y="1835717"/>
              <a:chExt cx="9230680" cy="3092964"/>
            </a:xfrm>
          </p:grpSpPr>
          <p:graphicFrame>
            <p:nvGraphicFramePr>
              <p:cNvPr id="3" name="Diagram 2">
                <a:extLst>
                  <a:ext uri="{FF2B5EF4-FFF2-40B4-BE49-F238E27FC236}">
                    <a16:creationId xmlns:a16="http://schemas.microsoft.com/office/drawing/2014/main" id="{F05510A7-8199-F5DD-EF43-40962C1D72F1}"/>
                  </a:ext>
                </a:extLst>
              </p:cNvPr>
              <p:cNvGraphicFramePr/>
              <p:nvPr>
                <p:extLst>
                  <p:ext uri="{D42A27DB-BD31-4B8C-83A1-F6EECF244321}">
                    <p14:modId xmlns:p14="http://schemas.microsoft.com/office/powerpoint/2010/main" val="453017838"/>
                  </p:ext>
                </p:extLst>
              </p:nvPr>
            </p:nvGraphicFramePr>
            <p:xfrm>
              <a:off x="325728" y="1993888"/>
              <a:ext cx="9230680" cy="2776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Badge Tick1 with solid fill">
                <a:extLst>
                  <a:ext uri="{FF2B5EF4-FFF2-40B4-BE49-F238E27FC236}">
                    <a16:creationId xmlns:a16="http://schemas.microsoft.com/office/drawing/2014/main" id="{DDF9FDC8-7FED-6AD9-A01B-26A55BEBDA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82427" y="1835717"/>
                <a:ext cx="1611083" cy="1555754"/>
              </a:xfrm>
              <a:prstGeom prst="rect">
                <a:avLst/>
              </a:prstGeom>
            </p:spPr>
          </p:pic>
          <p:pic>
            <p:nvPicPr>
              <p:cNvPr id="16" name="Graphic 15" descr="Badge Tick1 with solid fill">
                <a:extLst>
                  <a:ext uri="{FF2B5EF4-FFF2-40B4-BE49-F238E27FC236}">
                    <a16:creationId xmlns:a16="http://schemas.microsoft.com/office/drawing/2014/main" id="{AD26A287-2C54-6C6B-FBE8-B9465F14DA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82426" y="3372927"/>
                <a:ext cx="1611083" cy="1555754"/>
              </a:xfrm>
              <a:prstGeom prst="rect">
                <a:avLst/>
              </a:prstGeom>
            </p:spPr>
          </p:pic>
        </p:grpSp>
        <p:grpSp>
          <p:nvGrpSpPr>
            <p:cNvPr id="4" name="Group 3">
              <a:extLst>
                <a:ext uri="{FF2B5EF4-FFF2-40B4-BE49-F238E27FC236}">
                  <a16:creationId xmlns:a16="http://schemas.microsoft.com/office/drawing/2014/main" id="{0FB8B5FA-3D81-F4A3-8914-61BC31A3A33D}"/>
                </a:ext>
              </a:extLst>
            </p:cNvPr>
            <p:cNvGrpSpPr/>
            <p:nvPr/>
          </p:nvGrpSpPr>
          <p:grpSpPr>
            <a:xfrm>
              <a:off x="1656848" y="3372790"/>
              <a:ext cx="9230680" cy="3092964"/>
              <a:chOff x="325728" y="1835717"/>
              <a:chExt cx="9230680" cy="3092964"/>
            </a:xfrm>
          </p:grpSpPr>
          <p:graphicFrame>
            <p:nvGraphicFramePr>
              <p:cNvPr id="5" name="Diagram 4">
                <a:extLst>
                  <a:ext uri="{FF2B5EF4-FFF2-40B4-BE49-F238E27FC236}">
                    <a16:creationId xmlns:a16="http://schemas.microsoft.com/office/drawing/2014/main" id="{DB00CE58-EBA6-0B28-F65C-14ACFA5F2FAC}"/>
                  </a:ext>
                </a:extLst>
              </p:cNvPr>
              <p:cNvGraphicFramePr/>
              <p:nvPr>
                <p:extLst>
                  <p:ext uri="{D42A27DB-BD31-4B8C-83A1-F6EECF244321}">
                    <p14:modId xmlns:p14="http://schemas.microsoft.com/office/powerpoint/2010/main" val="369304038"/>
                  </p:ext>
                </p:extLst>
              </p:nvPr>
            </p:nvGraphicFramePr>
            <p:xfrm>
              <a:off x="325728" y="1993888"/>
              <a:ext cx="9230680" cy="277662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6" name="Graphic 5" descr="Badge Tick1 with solid fill">
                <a:extLst>
                  <a:ext uri="{FF2B5EF4-FFF2-40B4-BE49-F238E27FC236}">
                    <a16:creationId xmlns:a16="http://schemas.microsoft.com/office/drawing/2014/main" id="{D5BAB5F4-9AE9-C9D3-0754-066211FC8D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82427" y="1835717"/>
                <a:ext cx="1611083" cy="1555754"/>
              </a:xfrm>
              <a:prstGeom prst="rect">
                <a:avLst/>
              </a:prstGeom>
            </p:spPr>
          </p:pic>
          <p:pic>
            <p:nvPicPr>
              <p:cNvPr id="7" name="Graphic 6" descr="Badge Tick1 with solid fill">
                <a:extLst>
                  <a:ext uri="{FF2B5EF4-FFF2-40B4-BE49-F238E27FC236}">
                    <a16:creationId xmlns:a16="http://schemas.microsoft.com/office/drawing/2014/main" id="{1FA52DF2-BF3E-FF6E-E44E-F191902613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82426" y="3372927"/>
                <a:ext cx="1611083" cy="1555754"/>
              </a:xfrm>
              <a:prstGeom prst="rect">
                <a:avLst/>
              </a:prstGeom>
            </p:spPr>
          </p:pic>
        </p:grpSp>
      </p:grpSp>
    </p:spTree>
    <p:extLst>
      <p:ext uri="{BB962C8B-B14F-4D97-AF65-F5344CB8AC3E}">
        <p14:creationId xmlns:p14="http://schemas.microsoft.com/office/powerpoint/2010/main" val="3560419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42B2FAC-6B76-51EE-DE28-AE9E41F5C111}"/>
              </a:ext>
            </a:extLst>
          </p:cNvPr>
          <p:cNvGrpSpPr/>
          <p:nvPr/>
        </p:nvGrpSpPr>
        <p:grpSpPr>
          <a:xfrm>
            <a:off x="1981063" y="909137"/>
            <a:ext cx="8229873" cy="5039725"/>
            <a:chOff x="6294" y="0"/>
            <a:chExt cx="3155485" cy="2123992"/>
          </a:xfrm>
        </p:grpSpPr>
        <p:grpSp>
          <p:nvGrpSpPr>
            <p:cNvPr id="20" name="Group 19">
              <a:extLst>
                <a:ext uri="{FF2B5EF4-FFF2-40B4-BE49-F238E27FC236}">
                  <a16:creationId xmlns:a16="http://schemas.microsoft.com/office/drawing/2014/main" id="{28A8EFD9-01E6-8DAF-C69B-4A49378A65C5}"/>
                </a:ext>
              </a:extLst>
            </p:cNvPr>
            <p:cNvGrpSpPr/>
            <p:nvPr/>
          </p:nvGrpSpPr>
          <p:grpSpPr>
            <a:xfrm>
              <a:off x="6294" y="0"/>
              <a:ext cx="3155485" cy="2123992"/>
              <a:chOff x="593668" y="24061"/>
              <a:chExt cx="7029399" cy="4951122"/>
            </a:xfrm>
          </p:grpSpPr>
          <p:sp>
            <p:nvSpPr>
              <p:cNvPr id="21" name="Rounded Rectangle 20">
                <a:extLst>
                  <a:ext uri="{FF2B5EF4-FFF2-40B4-BE49-F238E27FC236}">
                    <a16:creationId xmlns:a16="http://schemas.microsoft.com/office/drawing/2014/main" id="{6E71C95E-CCB2-EAD3-3B24-5AC5328A87C9}"/>
                  </a:ext>
                </a:extLst>
              </p:cNvPr>
              <p:cNvSpPr/>
              <p:nvPr/>
            </p:nvSpPr>
            <p:spPr>
              <a:xfrm>
                <a:off x="593668" y="1010811"/>
                <a:ext cx="2424015" cy="85260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a:solidFill>
                      <a:srgbClr val="000000"/>
                    </a:solidFill>
                    <a:latin typeface="Times New Roman" panose="02020603050405020304" pitchFamily="18" charset="0"/>
                    <a:ea typeface="+mn-ea"/>
                    <a:cs typeface="+mn-cs"/>
                  </a:rPr>
                  <a:t>Low knowledge of FASD</a:t>
                </a:r>
                <a:endParaRPr lang="en-US" sz="2000">
                  <a:effectLst/>
                  <a:latin typeface="Times New Roman" panose="02020603050405020304" pitchFamily="18" charset="0"/>
                  <a:ea typeface="Times New Roman" panose="02020603050405020304" pitchFamily="18" charset="0"/>
                </a:endParaRPr>
              </a:p>
            </p:txBody>
          </p:sp>
          <p:sp>
            <p:nvSpPr>
              <p:cNvPr id="22" name="Rounded Rectangle 21">
                <a:extLst>
                  <a:ext uri="{FF2B5EF4-FFF2-40B4-BE49-F238E27FC236}">
                    <a16:creationId xmlns:a16="http://schemas.microsoft.com/office/drawing/2014/main" id="{67E2B2B9-75C3-A553-7E53-45101F54E3B0}"/>
                  </a:ext>
                </a:extLst>
              </p:cNvPr>
              <p:cNvSpPr/>
              <p:nvPr/>
            </p:nvSpPr>
            <p:spPr>
              <a:xfrm>
                <a:off x="5192193" y="4114794"/>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Higher self-efficacy</a:t>
                </a:r>
                <a:endParaRPr lang="en-US" sz="2000" dirty="0">
                  <a:effectLst/>
                  <a:latin typeface="Times New Roman" panose="02020603050405020304" pitchFamily="18" charset="0"/>
                  <a:ea typeface="Times New Roman" panose="02020603050405020304" pitchFamily="18" charset="0"/>
                </a:endParaRPr>
              </a:p>
            </p:txBody>
          </p:sp>
          <p:sp>
            <p:nvSpPr>
              <p:cNvPr id="23" name="Rounded Rectangle 22">
                <a:extLst>
                  <a:ext uri="{FF2B5EF4-FFF2-40B4-BE49-F238E27FC236}">
                    <a16:creationId xmlns:a16="http://schemas.microsoft.com/office/drawing/2014/main" id="{CD57AF00-D850-8391-98AF-80DE6E6B01C8}"/>
                  </a:ext>
                </a:extLst>
              </p:cNvPr>
              <p:cNvSpPr/>
              <p:nvPr/>
            </p:nvSpPr>
            <p:spPr>
              <a:xfrm>
                <a:off x="602049" y="4122580"/>
                <a:ext cx="2424015" cy="85260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Lower self-efficacy</a:t>
                </a:r>
                <a:endParaRPr lang="en-US" sz="2000" dirty="0">
                  <a:effectLst/>
                  <a:latin typeface="Times New Roman" panose="02020603050405020304" pitchFamily="18" charset="0"/>
                  <a:ea typeface="Times New Roman" panose="02020603050405020304" pitchFamily="18" charset="0"/>
                </a:endParaRPr>
              </a:p>
            </p:txBody>
          </p:sp>
          <p:sp>
            <p:nvSpPr>
              <p:cNvPr id="24" name="Rounded Rectangle 23">
                <a:extLst>
                  <a:ext uri="{FF2B5EF4-FFF2-40B4-BE49-F238E27FC236}">
                    <a16:creationId xmlns:a16="http://schemas.microsoft.com/office/drawing/2014/main" id="{64EF97C5-2FD8-4258-0AE0-C359C3B7B6B4}"/>
                  </a:ext>
                </a:extLst>
              </p:cNvPr>
              <p:cNvSpPr/>
              <p:nvPr/>
            </p:nvSpPr>
            <p:spPr>
              <a:xfrm>
                <a:off x="5199052" y="3083836"/>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a:solidFill>
                      <a:srgbClr val="000000"/>
                    </a:solidFill>
                    <a:latin typeface="Times New Roman" panose="02020603050405020304" pitchFamily="18" charset="0"/>
                    <a:ea typeface="+mn-ea"/>
                    <a:cs typeface="+mn-cs"/>
                  </a:rPr>
                  <a:t>Antecedent-based</a:t>
                </a:r>
                <a:endParaRPr lang="en-US" sz="2000">
                  <a:effectLst/>
                  <a:latin typeface="Times New Roman" panose="02020603050405020304" pitchFamily="18" charset="0"/>
                  <a:ea typeface="Times New Roman" panose="02020603050405020304" pitchFamily="18" charset="0"/>
                </a:endParaRPr>
              </a:p>
            </p:txBody>
          </p:sp>
          <p:sp>
            <p:nvSpPr>
              <p:cNvPr id="25" name="Rounded Rectangle 24">
                <a:extLst>
                  <a:ext uri="{FF2B5EF4-FFF2-40B4-BE49-F238E27FC236}">
                    <a16:creationId xmlns:a16="http://schemas.microsoft.com/office/drawing/2014/main" id="{69E1095E-5294-9F67-73E0-B8DD23F6AF89}"/>
                  </a:ext>
                </a:extLst>
              </p:cNvPr>
              <p:cNvSpPr/>
              <p:nvPr/>
            </p:nvSpPr>
            <p:spPr>
              <a:xfrm>
                <a:off x="593670" y="3081508"/>
                <a:ext cx="2424015" cy="85260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a:solidFill>
                      <a:srgbClr val="000000"/>
                    </a:solidFill>
                    <a:latin typeface="Times New Roman" panose="02020603050405020304" pitchFamily="18" charset="0"/>
                    <a:ea typeface="+mn-ea"/>
                    <a:cs typeface="+mn-cs"/>
                  </a:rPr>
                  <a:t>Consequence-based</a:t>
                </a:r>
                <a:endParaRPr lang="en-US" sz="2000">
                  <a:effectLst/>
                  <a:latin typeface="Times New Roman" panose="02020603050405020304" pitchFamily="18" charset="0"/>
                  <a:ea typeface="Times New Roman" panose="02020603050405020304" pitchFamily="18" charset="0"/>
                </a:endParaRPr>
              </a:p>
            </p:txBody>
          </p:sp>
          <p:sp>
            <p:nvSpPr>
              <p:cNvPr id="26" name="Rounded Rectangle 25">
                <a:extLst>
                  <a:ext uri="{FF2B5EF4-FFF2-40B4-BE49-F238E27FC236}">
                    <a16:creationId xmlns:a16="http://schemas.microsoft.com/office/drawing/2014/main" id="{2A8649A7-BC6A-C33C-19A6-D0BD59DEC755}"/>
                  </a:ext>
                </a:extLst>
              </p:cNvPr>
              <p:cNvSpPr/>
              <p:nvPr/>
            </p:nvSpPr>
            <p:spPr>
              <a:xfrm>
                <a:off x="593670" y="2054459"/>
                <a:ext cx="2424015" cy="85260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a:solidFill>
                      <a:srgbClr val="000000"/>
                    </a:solidFill>
                    <a:latin typeface="Times New Roman" panose="02020603050405020304" pitchFamily="18" charset="0"/>
                    <a:ea typeface="+mn-ea"/>
                    <a:cs typeface="+mn-cs"/>
                  </a:rPr>
                  <a:t>Willful</a:t>
                </a:r>
                <a:endParaRPr lang="en-US" sz="2000">
                  <a:effectLst/>
                  <a:latin typeface="Times New Roman" panose="02020603050405020304" pitchFamily="18" charset="0"/>
                  <a:ea typeface="Times New Roman" panose="02020603050405020304" pitchFamily="18" charset="0"/>
                </a:endParaRPr>
              </a:p>
            </p:txBody>
          </p:sp>
          <p:sp>
            <p:nvSpPr>
              <p:cNvPr id="27" name="Rounded Rectangle 26">
                <a:extLst>
                  <a:ext uri="{FF2B5EF4-FFF2-40B4-BE49-F238E27FC236}">
                    <a16:creationId xmlns:a16="http://schemas.microsoft.com/office/drawing/2014/main" id="{D62B8228-3752-7489-7C6A-D7E37081348C}"/>
                  </a:ext>
                </a:extLst>
              </p:cNvPr>
              <p:cNvSpPr/>
              <p:nvPr/>
            </p:nvSpPr>
            <p:spPr>
              <a:xfrm>
                <a:off x="5183795" y="2053468"/>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a:solidFill>
                      <a:srgbClr val="000000"/>
                    </a:solidFill>
                    <a:latin typeface="Times New Roman" panose="02020603050405020304" pitchFamily="18" charset="0"/>
                    <a:ea typeface="+mn-ea"/>
                    <a:cs typeface="+mn-cs"/>
                  </a:rPr>
                  <a:t>Neurodevelopmental</a:t>
                </a:r>
                <a:endParaRPr lang="en-US" sz="2000">
                  <a:effectLst/>
                  <a:latin typeface="Times New Roman" panose="02020603050405020304" pitchFamily="18" charset="0"/>
                  <a:ea typeface="Times New Roman" panose="02020603050405020304" pitchFamily="18" charset="0"/>
                </a:endParaRPr>
              </a:p>
            </p:txBody>
          </p:sp>
          <p:sp>
            <p:nvSpPr>
              <p:cNvPr id="28" name="Rounded Rectangle 27">
                <a:extLst>
                  <a:ext uri="{FF2B5EF4-FFF2-40B4-BE49-F238E27FC236}">
                    <a16:creationId xmlns:a16="http://schemas.microsoft.com/office/drawing/2014/main" id="{EF328CA9-A88E-C3FB-7F6E-9469C1BABD9A}"/>
                  </a:ext>
                </a:extLst>
              </p:cNvPr>
              <p:cNvSpPr/>
              <p:nvPr/>
            </p:nvSpPr>
            <p:spPr>
              <a:xfrm>
                <a:off x="5193340" y="1010932"/>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607058">
                  <a:spcAft>
                    <a:spcPts val="570"/>
                  </a:spcAft>
                </a:pPr>
                <a:r>
                  <a:rPr lang="en-US" sz="2280" kern="1200">
                    <a:solidFill>
                      <a:srgbClr val="000000"/>
                    </a:solidFill>
                    <a:latin typeface="Times New Roman" panose="02020603050405020304" pitchFamily="18" charset="0"/>
                    <a:ea typeface="+mn-ea"/>
                    <a:cs typeface="+mn-cs"/>
                  </a:rPr>
                  <a:t>Increased knowledge of FASD</a:t>
                </a:r>
                <a:endParaRPr lang="en-US" sz="2000">
                  <a:effectLst/>
                  <a:latin typeface="Times New Roman" panose="02020603050405020304" pitchFamily="18" charset="0"/>
                  <a:ea typeface="Times New Roman" panose="02020603050405020304" pitchFamily="18" charset="0"/>
                </a:endParaRPr>
              </a:p>
            </p:txBody>
          </p:sp>
          <p:sp>
            <p:nvSpPr>
              <p:cNvPr id="29" name="Rounded Rectangle 28">
                <a:extLst>
                  <a:ext uri="{FF2B5EF4-FFF2-40B4-BE49-F238E27FC236}">
                    <a16:creationId xmlns:a16="http://schemas.microsoft.com/office/drawing/2014/main" id="{0ECD1791-30D4-97A6-6147-D22BE78970D3}"/>
                  </a:ext>
                </a:extLst>
              </p:cNvPr>
              <p:cNvSpPr/>
              <p:nvPr/>
            </p:nvSpPr>
            <p:spPr>
              <a:xfrm>
                <a:off x="602049" y="24061"/>
                <a:ext cx="241563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kern="1200">
                    <a:solidFill>
                      <a:schemeClr val="bg1"/>
                    </a:solidFill>
                    <a:latin typeface="Times New Roman" panose="02020603050405020304" pitchFamily="18" charset="0"/>
                    <a:ea typeface="+mn-ea"/>
                    <a:cs typeface="+mn-cs"/>
                  </a:rPr>
                  <a:t>Baseline Trajectory</a:t>
                </a:r>
                <a:endParaRPr lang="en-US" sz="2000">
                  <a:solidFill>
                    <a:schemeClr val="bg1"/>
                  </a:solidFill>
                  <a:effectLst/>
                  <a:latin typeface="Times New Roman" panose="02020603050405020304" pitchFamily="18" charset="0"/>
                  <a:ea typeface="Times New Roman" panose="02020603050405020304" pitchFamily="18" charset="0"/>
                </a:endParaRPr>
              </a:p>
            </p:txBody>
          </p:sp>
          <p:sp>
            <p:nvSpPr>
              <p:cNvPr id="30" name="Rounded Rectangle 29">
                <a:extLst>
                  <a:ext uri="{FF2B5EF4-FFF2-40B4-BE49-F238E27FC236}">
                    <a16:creationId xmlns:a16="http://schemas.microsoft.com/office/drawing/2014/main" id="{FF3AA583-DD63-1F45-AF74-6B2D76B968BF}"/>
                  </a:ext>
                </a:extLst>
              </p:cNvPr>
              <p:cNvSpPr/>
              <p:nvPr/>
            </p:nvSpPr>
            <p:spPr>
              <a:xfrm>
                <a:off x="5199053" y="24061"/>
                <a:ext cx="242401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kern="1200" dirty="0">
                    <a:solidFill>
                      <a:schemeClr val="bg1"/>
                    </a:solidFill>
                    <a:latin typeface="Times New Roman" panose="02020603050405020304" pitchFamily="18" charset="0"/>
                    <a:ea typeface="+mn-ea"/>
                    <a:cs typeface="+mn-cs"/>
                  </a:rPr>
                  <a:t>Theorized Change</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31" name="Down Arrow 30">
                <a:extLst>
                  <a:ext uri="{FF2B5EF4-FFF2-40B4-BE49-F238E27FC236}">
                    <a16:creationId xmlns:a16="http://schemas.microsoft.com/office/drawing/2014/main" id="{3DDC0EA5-EF69-373E-59AE-447A0E0CDBDE}"/>
                  </a:ext>
                </a:extLst>
              </p:cNvPr>
              <p:cNvSpPr/>
              <p:nvPr/>
            </p:nvSpPr>
            <p:spPr>
              <a:xfrm>
                <a:off x="1662179" y="1879717"/>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32" name="Down Arrow 31">
                <a:extLst>
                  <a:ext uri="{FF2B5EF4-FFF2-40B4-BE49-F238E27FC236}">
                    <a16:creationId xmlns:a16="http://schemas.microsoft.com/office/drawing/2014/main" id="{0445A215-493B-10D7-7450-AC460A208EFE}"/>
                  </a:ext>
                </a:extLst>
              </p:cNvPr>
              <p:cNvSpPr/>
              <p:nvPr/>
            </p:nvSpPr>
            <p:spPr>
              <a:xfrm>
                <a:off x="6235847" y="1879062"/>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33" name="Down Arrow 32">
                <a:extLst>
                  <a:ext uri="{FF2B5EF4-FFF2-40B4-BE49-F238E27FC236}">
                    <a16:creationId xmlns:a16="http://schemas.microsoft.com/office/drawing/2014/main" id="{F0FB1522-C866-BA44-BB36-1D7181119370}"/>
                  </a:ext>
                </a:extLst>
              </p:cNvPr>
              <p:cNvSpPr/>
              <p:nvPr/>
            </p:nvSpPr>
            <p:spPr>
              <a:xfrm>
                <a:off x="1662179" y="2914789"/>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34" name="Down Arrow 33">
                <a:extLst>
                  <a:ext uri="{FF2B5EF4-FFF2-40B4-BE49-F238E27FC236}">
                    <a16:creationId xmlns:a16="http://schemas.microsoft.com/office/drawing/2014/main" id="{3D92F63C-FE43-162A-72B7-F639BACE9888}"/>
                  </a:ext>
                </a:extLst>
              </p:cNvPr>
              <p:cNvSpPr/>
              <p:nvPr/>
            </p:nvSpPr>
            <p:spPr>
              <a:xfrm>
                <a:off x="6235847" y="2919661"/>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35" name="Down Arrow 34">
                <a:extLst>
                  <a:ext uri="{FF2B5EF4-FFF2-40B4-BE49-F238E27FC236}">
                    <a16:creationId xmlns:a16="http://schemas.microsoft.com/office/drawing/2014/main" id="{E41943D5-C63F-35D5-DACB-0A8EF8C65DA2}"/>
                  </a:ext>
                </a:extLst>
              </p:cNvPr>
              <p:cNvSpPr/>
              <p:nvPr/>
            </p:nvSpPr>
            <p:spPr>
              <a:xfrm>
                <a:off x="1646133" y="3936999"/>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36" name="Down Arrow 35">
                <a:extLst>
                  <a:ext uri="{FF2B5EF4-FFF2-40B4-BE49-F238E27FC236}">
                    <a16:creationId xmlns:a16="http://schemas.microsoft.com/office/drawing/2014/main" id="{1BAC0DB7-0A2F-BCA3-26C9-FF85CA25C890}"/>
                  </a:ext>
                </a:extLst>
              </p:cNvPr>
              <p:cNvSpPr/>
              <p:nvPr/>
            </p:nvSpPr>
            <p:spPr>
              <a:xfrm>
                <a:off x="6235847" y="3937661"/>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grpSp>
        <p:sp>
          <p:nvSpPr>
            <p:cNvPr id="10" name="Right Arrow 9">
              <a:extLst>
                <a:ext uri="{FF2B5EF4-FFF2-40B4-BE49-F238E27FC236}">
                  <a16:creationId xmlns:a16="http://schemas.microsoft.com/office/drawing/2014/main" id="{D757498C-FC25-B360-3B59-BCEB7FAA5323}"/>
                </a:ext>
              </a:extLst>
            </p:cNvPr>
            <p:cNvSpPr/>
            <p:nvPr/>
          </p:nvSpPr>
          <p:spPr>
            <a:xfrm>
              <a:off x="1131939" y="438764"/>
              <a:ext cx="915327" cy="347980"/>
            </a:xfrm>
            <a:prstGeom prst="rightArrow">
              <a:avLst>
                <a:gd name="adj1" fmla="val 100000"/>
                <a:gd name="adj2" fmla="val 5205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607058">
                <a:spcAft>
                  <a:spcPts val="570"/>
                </a:spcAft>
              </a:pPr>
              <a:r>
                <a:rPr lang="en-US" sz="2280" kern="1200">
                  <a:solidFill>
                    <a:srgbClr val="555555"/>
                  </a:solidFill>
                  <a:latin typeface="Times New Roman" panose="02020603050405020304" pitchFamily="18" charset="0"/>
                  <a:ea typeface="+mn-ea"/>
                  <a:cs typeface="+mn-cs"/>
                </a:rPr>
                <a:t> </a:t>
              </a:r>
              <a:endParaRPr lang="en-US" sz="2000">
                <a:effectLst/>
                <a:latin typeface="Times New Roman" panose="02020603050405020304" pitchFamily="18" charset="0"/>
                <a:ea typeface="Times New Roman" panose="02020603050405020304" pitchFamily="18" charset="0"/>
              </a:endParaRPr>
            </a:p>
          </p:txBody>
        </p:sp>
        <p:sp>
          <p:nvSpPr>
            <p:cNvPr id="11" name="Right Arrow 10">
              <a:extLst>
                <a:ext uri="{FF2B5EF4-FFF2-40B4-BE49-F238E27FC236}">
                  <a16:creationId xmlns:a16="http://schemas.microsoft.com/office/drawing/2014/main" id="{D652F1CC-D8B2-8543-A786-1EC81706E450}"/>
                </a:ext>
              </a:extLst>
            </p:cNvPr>
            <p:cNvSpPr/>
            <p:nvPr/>
          </p:nvSpPr>
          <p:spPr>
            <a:xfrm>
              <a:off x="1131939" y="888590"/>
              <a:ext cx="915327" cy="347980"/>
            </a:xfrm>
            <a:prstGeom prst="rightArrow">
              <a:avLst>
                <a:gd name="adj1" fmla="val 100000"/>
                <a:gd name="adj2" fmla="val 5205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607058">
                <a:spcAft>
                  <a:spcPts val="570"/>
                </a:spcAft>
              </a:pPr>
              <a:r>
                <a:rPr lang="en-US" sz="2280" kern="1200">
                  <a:solidFill>
                    <a:srgbClr val="555555"/>
                  </a:solidFill>
                  <a:latin typeface="Times New Roman" panose="02020603050405020304" pitchFamily="18" charset="0"/>
                  <a:ea typeface="+mn-ea"/>
                  <a:cs typeface="+mn-cs"/>
                </a:rPr>
                <a:t> </a:t>
              </a:r>
              <a:endParaRPr lang="en-US" sz="2000">
                <a:effectLst/>
                <a:latin typeface="Times New Roman" panose="02020603050405020304" pitchFamily="18" charset="0"/>
                <a:ea typeface="Times New Roman" panose="02020603050405020304" pitchFamily="18" charset="0"/>
              </a:endParaRPr>
            </a:p>
          </p:txBody>
        </p:sp>
        <p:sp>
          <p:nvSpPr>
            <p:cNvPr id="12" name="Right Arrow 11">
              <a:extLst>
                <a:ext uri="{FF2B5EF4-FFF2-40B4-BE49-F238E27FC236}">
                  <a16:creationId xmlns:a16="http://schemas.microsoft.com/office/drawing/2014/main" id="{82BFAF05-A8A8-FAAD-7C39-2D7FC6C509CD}"/>
                </a:ext>
              </a:extLst>
            </p:cNvPr>
            <p:cNvSpPr/>
            <p:nvPr/>
          </p:nvSpPr>
          <p:spPr>
            <a:xfrm>
              <a:off x="1131939" y="1316293"/>
              <a:ext cx="915035" cy="347980"/>
            </a:xfrm>
            <a:prstGeom prst="rightArrow">
              <a:avLst>
                <a:gd name="adj1" fmla="val 100000"/>
                <a:gd name="adj2" fmla="val 5205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607058">
                <a:spcAft>
                  <a:spcPts val="570"/>
                </a:spcAft>
              </a:pPr>
              <a:r>
                <a:rPr lang="en-US" sz="2280" kern="1200">
                  <a:solidFill>
                    <a:srgbClr val="555555"/>
                  </a:solidFill>
                  <a:latin typeface="Times New Roman" panose="02020603050405020304" pitchFamily="18" charset="0"/>
                  <a:ea typeface="+mn-ea"/>
                  <a:cs typeface="+mn-cs"/>
                </a:rPr>
                <a:t> </a:t>
              </a:r>
              <a:endParaRPr lang="en-US" sz="2000">
                <a:effectLst/>
                <a:latin typeface="Times New Roman" panose="02020603050405020304" pitchFamily="18" charset="0"/>
                <a:ea typeface="Times New Roman" panose="02020603050405020304" pitchFamily="18" charset="0"/>
              </a:endParaRPr>
            </a:p>
          </p:txBody>
        </p:sp>
        <p:sp>
          <p:nvSpPr>
            <p:cNvPr id="13" name="Right Arrow 12">
              <a:extLst>
                <a:ext uri="{FF2B5EF4-FFF2-40B4-BE49-F238E27FC236}">
                  <a16:creationId xmlns:a16="http://schemas.microsoft.com/office/drawing/2014/main" id="{FE40F399-5EB0-D1D7-8510-B073B7BA7EBA}"/>
                </a:ext>
              </a:extLst>
            </p:cNvPr>
            <p:cNvSpPr/>
            <p:nvPr/>
          </p:nvSpPr>
          <p:spPr>
            <a:xfrm>
              <a:off x="1128252" y="1758745"/>
              <a:ext cx="915327" cy="347980"/>
            </a:xfrm>
            <a:prstGeom prst="rightArrow">
              <a:avLst>
                <a:gd name="adj1" fmla="val 100000"/>
                <a:gd name="adj2" fmla="val 5205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607058">
                <a:spcAft>
                  <a:spcPts val="570"/>
                </a:spcAft>
              </a:pPr>
              <a:r>
                <a:rPr lang="en-US" sz="2280" kern="1200">
                  <a:solidFill>
                    <a:srgbClr val="555555"/>
                  </a:solidFill>
                  <a:latin typeface="Times New Roman" panose="02020603050405020304" pitchFamily="18" charset="0"/>
                  <a:ea typeface="+mn-ea"/>
                  <a:cs typeface="+mn-cs"/>
                </a:rPr>
                <a:t> </a:t>
              </a:r>
              <a:endParaRPr lang="en-US" sz="2000">
                <a:effectLst/>
                <a:latin typeface="Times New Roman" panose="02020603050405020304" pitchFamily="18" charset="0"/>
                <a:ea typeface="Times New Roman" panose="02020603050405020304" pitchFamily="18" charset="0"/>
              </a:endParaRPr>
            </a:p>
          </p:txBody>
        </p:sp>
        <p:sp>
          <p:nvSpPr>
            <p:cNvPr id="14" name="Rounded Rectangle 13">
              <a:extLst>
                <a:ext uri="{FF2B5EF4-FFF2-40B4-BE49-F238E27FC236}">
                  <a16:creationId xmlns:a16="http://schemas.microsoft.com/office/drawing/2014/main" id="{07015913-D873-7047-06EC-17CFBEBD8A3D}"/>
                </a:ext>
              </a:extLst>
            </p:cNvPr>
            <p:cNvSpPr/>
            <p:nvPr/>
          </p:nvSpPr>
          <p:spPr>
            <a:xfrm>
              <a:off x="1124565" y="0"/>
              <a:ext cx="917589" cy="3884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607058">
                <a:spcAft>
                  <a:spcPts val="570"/>
                </a:spcAft>
              </a:pPr>
              <a:r>
                <a:rPr lang="en-US" sz="2280" b="1" kern="1200">
                  <a:solidFill>
                    <a:schemeClr val="bg1"/>
                  </a:solidFill>
                  <a:latin typeface="Times New Roman" panose="02020603050405020304" pitchFamily="18" charset="0"/>
                  <a:ea typeface="+mn-ea"/>
                  <a:cs typeface="+mn-cs"/>
                </a:rPr>
                <a:t>FMF Program Intervention</a:t>
              </a:r>
              <a:endParaRPr lang="en-US" sz="2000">
                <a:solidFill>
                  <a:schemeClr val="bg1"/>
                </a:solidFill>
                <a:effectLst/>
                <a:latin typeface="Times New Roman" panose="02020603050405020304" pitchFamily="18" charset="0"/>
                <a:ea typeface="Times New Roman" panose="02020603050405020304" pitchFamily="18" charset="0"/>
              </a:endParaRPr>
            </a:p>
          </p:txBody>
        </p:sp>
        <p:sp>
          <p:nvSpPr>
            <p:cNvPr id="15" name="Text Box 57">
              <a:extLst>
                <a:ext uri="{FF2B5EF4-FFF2-40B4-BE49-F238E27FC236}">
                  <a16:creationId xmlns:a16="http://schemas.microsoft.com/office/drawing/2014/main" id="{444FB6D7-3320-9C06-064F-B5466DA10573}"/>
                </a:ext>
              </a:extLst>
            </p:cNvPr>
            <p:cNvSpPr txBox="1"/>
            <p:nvPr/>
          </p:nvSpPr>
          <p:spPr>
            <a:xfrm>
              <a:off x="1113503" y="494071"/>
              <a:ext cx="936367" cy="2306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defTabSz="1607058">
                <a:spcAft>
                  <a:spcPts val="570"/>
                </a:spcAft>
              </a:pPr>
              <a:r>
                <a:rPr lang="en-US" sz="2280" kern="1200">
                  <a:solidFill>
                    <a:schemeClr val="tx1"/>
                  </a:solidFill>
                  <a:latin typeface="Times New Roman" panose="02020603050405020304" pitchFamily="18" charset="0"/>
                  <a:ea typeface="+mn-ea"/>
                  <a:cs typeface="+mn-cs"/>
                </a:rPr>
                <a:t>Psychoeducation</a:t>
              </a:r>
              <a:endParaRPr lang="en-US" sz="2000">
                <a:effectLst/>
                <a:latin typeface="Times New Roman" panose="02020603050405020304" pitchFamily="18" charset="0"/>
                <a:ea typeface="Times New Roman" panose="02020603050405020304" pitchFamily="18" charset="0"/>
              </a:endParaRPr>
            </a:p>
          </p:txBody>
        </p:sp>
        <p:sp>
          <p:nvSpPr>
            <p:cNvPr id="16" name="Text Box 58">
              <a:extLst>
                <a:ext uri="{FF2B5EF4-FFF2-40B4-BE49-F238E27FC236}">
                  <a16:creationId xmlns:a16="http://schemas.microsoft.com/office/drawing/2014/main" id="{48A250F4-E079-CEB2-413E-0C008BDD64FD}"/>
                </a:ext>
              </a:extLst>
            </p:cNvPr>
            <p:cNvSpPr txBox="1"/>
            <p:nvPr/>
          </p:nvSpPr>
          <p:spPr>
            <a:xfrm>
              <a:off x="1087694" y="1832487"/>
              <a:ext cx="935990" cy="2305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1607058">
                <a:spcAft>
                  <a:spcPts val="570"/>
                </a:spcAft>
              </a:pPr>
              <a:r>
                <a:rPr lang="en-US" sz="2280" kern="1200">
                  <a:solidFill>
                    <a:schemeClr val="tx1"/>
                  </a:solidFill>
                  <a:latin typeface="Times New Roman" panose="02020603050405020304" pitchFamily="18" charset="0"/>
                  <a:ea typeface="+mn-ea"/>
                  <a:cs typeface="+mn-cs"/>
                </a:rPr>
                <a:t>Outcomes</a:t>
              </a:r>
              <a:endParaRPr lang="en-US" sz="2000">
                <a:effectLst/>
                <a:latin typeface="Times New Roman" panose="02020603050405020304" pitchFamily="18" charset="0"/>
                <a:ea typeface="Times New Roman" panose="02020603050405020304" pitchFamily="18" charset="0"/>
              </a:endParaRPr>
            </a:p>
          </p:txBody>
        </p:sp>
        <p:sp>
          <p:nvSpPr>
            <p:cNvPr id="17" name="Text Box 59">
              <a:extLst>
                <a:ext uri="{FF2B5EF4-FFF2-40B4-BE49-F238E27FC236}">
                  <a16:creationId xmlns:a16="http://schemas.microsoft.com/office/drawing/2014/main" id="{47401170-3DB5-C653-2932-5F522BD941FF}"/>
                </a:ext>
              </a:extLst>
            </p:cNvPr>
            <p:cNvSpPr txBox="1"/>
            <p:nvPr/>
          </p:nvSpPr>
          <p:spPr>
            <a:xfrm>
              <a:off x="1058197" y="1312606"/>
              <a:ext cx="936367" cy="3479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1607058">
                <a:spcAft>
                  <a:spcPts val="570"/>
                </a:spcAft>
              </a:pPr>
              <a:r>
                <a:rPr lang="en-US" sz="2280" kern="1200">
                  <a:solidFill>
                    <a:schemeClr val="tx1"/>
                  </a:solidFill>
                  <a:latin typeface="Times New Roman" panose="02020603050405020304" pitchFamily="18" charset="0"/>
                  <a:ea typeface="+mn-ea"/>
                  <a:cs typeface="+mn-cs"/>
                </a:rPr>
                <a:t>Positive Behavior Support</a:t>
              </a:r>
              <a:endParaRPr lang="en-US" sz="2000">
                <a:effectLst/>
                <a:latin typeface="Times New Roman" panose="02020603050405020304" pitchFamily="18" charset="0"/>
                <a:ea typeface="Times New Roman" panose="02020603050405020304" pitchFamily="18" charset="0"/>
              </a:endParaRPr>
            </a:p>
          </p:txBody>
        </p:sp>
        <p:sp>
          <p:nvSpPr>
            <p:cNvPr id="18" name="Text Box 60">
              <a:extLst>
                <a:ext uri="{FF2B5EF4-FFF2-40B4-BE49-F238E27FC236}">
                  <a16:creationId xmlns:a16="http://schemas.microsoft.com/office/drawing/2014/main" id="{2A6F58F3-4D1B-92F8-EDA8-A64BB6A37527}"/>
                </a:ext>
              </a:extLst>
            </p:cNvPr>
            <p:cNvSpPr txBox="1"/>
            <p:nvPr/>
          </p:nvSpPr>
          <p:spPr>
            <a:xfrm>
              <a:off x="1087694" y="899651"/>
              <a:ext cx="935990" cy="32154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1607058">
                <a:spcAft>
                  <a:spcPts val="570"/>
                </a:spcAft>
              </a:pPr>
              <a:r>
                <a:rPr lang="en-US" sz="2280" kern="1200">
                  <a:solidFill>
                    <a:schemeClr val="tx1"/>
                  </a:solidFill>
                  <a:latin typeface="Times New Roman" panose="02020603050405020304" pitchFamily="18" charset="0"/>
                  <a:ea typeface="+mn-ea"/>
                  <a:cs typeface="+mn-cs"/>
                </a:rPr>
                <a:t>Attribution Modification</a:t>
              </a:r>
              <a:endParaRPr lang="en-US" sz="20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031396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8A8EFD9-01E6-8DAF-C69B-4A49378A65C5}"/>
              </a:ext>
            </a:extLst>
          </p:cNvPr>
          <p:cNvGrpSpPr/>
          <p:nvPr/>
        </p:nvGrpSpPr>
        <p:grpSpPr>
          <a:xfrm>
            <a:off x="7371088" y="905933"/>
            <a:ext cx="2855850" cy="5031803"/>
            <a:chOff x="5183795" y="24061"/>
            <a:chExt cx="2439272" cy="4943336"/>
          </a:xfrm>
        </p:grpSpPr>
        <p:sp>
          <p:nvSpPr>
            <p:cNvPr id="22" name="Rounded Rectangle 21">
              <a:extLst>
                <a:ext uri="{FF2B5EF4-FFF2-40B4-BE49-F238E27FC236}">
                  <a16:creationId xmlns:a16="http://schemas.microsoft.com/office/drawing/2014/main" id="{67E2B2B9-75C3-A553-7E53-45101F54E3B0}"/>
                </a:ext>
              </a:extLst>
            </p:cNvPr>
            <p:cNvSpPr/>
            <p:nvPr/>
          </p:nvSpPr>
          <p:spPr>
            <a:xfrm>
              <a:off x="5192193" y="4114794"/>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Higher self-efficacy</a:t>
              </a:r>
              <a:endParaRPr lang="en-US" sz="2000" dirty="0">
                <a:effectLst/>
                <a:latin typeface="Times New Roman" panose="02020603050405020304" pitchFamily="18" charset="0"/>
                <a:ea typeface="Times New Roman" panose="02020603050405020304" pitchFamily="18" charset="0"/>
              </a:endParaRPr>
            </a:p>
          </p:txBody>
        </p:sp>
        <p:sp>
          <p:nvSpPr>
            <p:cNvPr id="24" name="Rounded Rectangle 23">
              <a:extLst>
                <a:ext uri="{FF2B5EF4-FFF2-40B4-BE49-F238E27FC236}">
                  <a16:creationId xmlns:a16="http://schemas.microsoft.com/office/drawing/2014/main" id="{64EF97C5-2FD8-4258-0AE0-C359C3B7B6B4}"/>
                </a:ext>
              </a:extLst>
            </p:cNvPr>
            <p:cNvSpPr/>
            <p:nvPr/>
          </p:nvSpPr>
          <p:spPr>
            <a:xfrm>
              <a:off x="5199052" y="3083836"/>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a:solidFill>
                    <a:srgbClr val="000000"/>
                  </a:solidFill>
                  <a:latin typeface="Times New Roman" panose="02020603050405020304" pitchFamily="18" charset="0"/>
                  <a:ea typeface="+mn-ea"/>
                  <a:cs typeface="+mn-cs"/>
                </a:rPr>
                <a:t>Antecedent-based</a:t>
              </a:r>
              <a:endParaRPr lang="en-US" sz="2000">
                <a:effectLst/>
                <a:latin typeface="Times New Roman" panose="02020603050405020304" pitchFamily="18" charset="0"/>
                <a:ea typeface="Times New Roman" panose="02020603050405020304" pitchFamily="18" charset="0"/>
              </a:endParaRPr>
            </a:p>
          </p:txBody>
        </p:sp>
        <p:sp>
          <p:nvSpPr>
            <p:cNvPr id="27" name="Rounded Rectangle 26">
              <a:extLst>
                <a:ext uri="{FF2B5EF4-FFF2-40B4-BE49-F238E27FC236}">
                  <a16:creationId xmlns:a16="http://schemas.microsoft.com/office/drawing/2014/main" id="{D62B8228-3752-7489-7C6A-D7E37081348C}"/>
                </a:ext>
              </a:extLst>
            </p:cNvPr>
            <p:cNvSpPr/>
            <p:nvPr/>
          </p:nvSpPr>
          <p:spPr>
            <a:xfrm>
              <a:off x="5183795" y="2053468"/>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Neurodevelopmental</a:t>
              </a:r>
              <a:endParaRPr lang="en-US" sz="2000" dirty="0">
                <a:effectLst/>
                <a:latin typeface="Times New Roman" panose="02020603050405020304" pitchFamily="18" charset="0"/>
                <a:ea typeface="Times New Roman" panose="02020603050405020304" pitchFamily="18" charset="0"/>
              </a:endParaRPr>
            </a:p>
          </p:txBody>
        </p:sp>
        <p:sp>
          <p:nvSpPr>
            <p:cNvPr id="28" name="Rounded Rectangle 27">
              <a:extLst>
                <a:ext uri="{FF2B5EF4-FFF2-40B4-BE49-F238E27FC236}">
                  <a16:creationId xmlns:a16="http://schemas.microsoft.com/office/drawing/2014/main" id="{EF328CA9-A88E-C3FB-7F6E-9469C1BABD9A}"/>
                </a:ext>
              </a:extLst>
            </p:cNvPr>
            <p:cNvSpPr/>
            <p:nvPr/>
          </p:nvSpPr>
          <p:spPr>
            <a:xfrm>
              <a:off x="5193340" y="1010932"/>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Increased knowledge of FASD</a:t>
              </a:r>
              <a:endParaRPr lang="en-US" sz="2000" dirty="0">
                <a:effectLst/>
                <a:latin typeface="Times New Roman" panose="02020603050405020304" pitchFamily="18" charset="0"/>
                <a:ea typeface="Times New Roman" panose="02020603050405020304" pitchFamily="18" charset="0"/>
              </a:endParaRPr>
            </a:p>
          </p:txBody>
        </p:sp>
        <p:sp>
          <p:nvSpPr>
            <p:cNvPr id="30" name="Rounded Rectangle 29">
              <a:extLst>
                <a:ext uri="{FF2B5EF4-FFF2-40B4-BE49-F238E27FC236}">
                  <a16:creationId xmlns:a16="http://schemas.microsoft.com/office/drawing/2014/main" id="{FF3AA583-DD63-1F45-AF74-6B2D76B968BF}"/>
                </a:ext>
              </a:extLst>
            </p:cNvPr>
            <p:cNvSpPr/>
            <p:nvPr/>
          </p:nvSpPr>
          <p:spPr>
            <a:xfrm>
              <a:off x="5199053" y="24061"/>
              <a:ext cx="242401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kern="1200" dirty="0">
                  <a:solidFill>
                    <a:schemeClr val="bg1"/>
                  </a:solidFill>
                  <a:latin typeface="Times New Roman" panose="02020603050405020304" pitchFamily="18" charset="0"/>
                  <a:ea typeface="+mn-ea"/>
                  <a:cs typeface="+mn-cs"/>
                </a:rPr>
                <a:t>Theorized</a:t>
              </a:r>
              <a:r>
                <a:rPr lang="en-US" sz="2280" b="1" kern="1200" dirty="0">
                  <a:solidFill>
                    <a:srgbClr val="555555"/>
                  </a:solidFill>
                  <a:latin typeface="Times New Roman" panose="02020603050405020304" pitchFamily="18" charset="0"/>
                  <a:ea typeface="+mn-ea"/>
                  <a:cs typeface="+mn-cs"/>
                </a:rPr>
                <a:t> </a:t>
              </a:r>
              <a:r>
                <a:rPr lang="en-US" sz="2280" b="1" kern="1200" dirty="0">
                  <a:solidFill>
                    <a:schemeClr val="bg1"/>
                  </a:solidFill>
                  <a:latin typeface="Times New Roman" panose="02020603050405020304" pitchFamily="18" charset="0"/>
                  <a:ea typeface="+mn-ea"/>
                  <a:cs typeface="+mn-cs"/>
                </a:rPr>
                <a:t>Change</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32" name="Down Arrow 31">
              <a:extLst>
                <a:ext uri="{FF2B5EF4-FFF2-40B4-BE49-F238E27FC236}">
                  <a16:creationId xmlns:a16="http://schemas.microsoft.com/office/drawing/2014/main" id="{0445A215-493B-10D7-7450-AC460A208EFE}"/>
                </a:ext>
              </a:extLst>
            </p:cNvPr>
            <p:cNvSpPr/>
            <p:nvPr/>
          </p:nvSpPr>
          <p:spPr>
            <a:xfrm>
              <a:off x="6235847" y="1879062"/>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34" name="Down Arrow 33">
              <a:extLst>
                <a:ext uri="{FF2B5EF4-FFF2-40B4-BE49-F238E27FC236}">
                  <a16:creationId xmlns:a16="http://schemas.microsoft.com/office/drawing/2014/main" id="{3D92F63C-FE43-162A-72B7-F639BACE9888}"/>
                </a:ext>
              </a:extLst>
            </p:cNvPr>
            <p:cNvSpPr/>
            <p:nvPr/>
          </p:nvSpPr>
          <p:spPr>
            <a:xfrm>
              <a:off x="6235847" y="2919661"/>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36" name="Down Arrow 35">
              <a:extLst>
                <a:ext uri="{FF2B5EF4-FFF2-40B4-BE49-F238E27FC236}">
                  <a16:creationId xmlns:a16="http://schemas.microsoft.com/office/drawing/2014/main" id="{1BAC0DB7-0A2F-BCA3-26C9-FF85CA25C890}"/>
                </a:ext>
              </a:extLst>
            </p:cNvPr>
            <p:cNvSpPr/>
            <p:nvPr/>
          </p:nvSpPr>
          <p:spPr>
            <a:xfrm>
              <a:off x="6235847" y="3937661"/>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grpSp>
      <p:grpSp>
        <p:nvGrpSpPr>
          <p:cNvPr id="3" name="Group 2">
            <a:extLst>
              <a:ext uri="{FF2B5EF4-FFF2-40B4-BE49-F238E27FC236}">
                <a16:creationId xmlns:a16="http://schemas.microsoft.com/office/drawing/2014/main" id="{46D8B873-1077-2AD5-D785-68905903E597}"/>
              </a:ext>
            </a:extLst>
          </p:cNvPr>
          <p:cNvGrpSpPr/>
          <p:nvPr/>
        </p:nvGrpSpPr>
        <p:grpSpPr>
          <a:xfrm>
            <a:off x="1747606" y="913098"/>
            <a:ext cx="5289298" cy="5031803"/>
            <a:chOff x="5183795" y="24061"/>
            <a:chExt cx="2439272" cy="4943336"/>
          </a:xfrm>
        </p:grpSpPr>
        <p:sp>
          <p:nvSpPr>
            <p:cNvPr id="4" name="Rounded Rectangle 3">
              <a:extLst>
                <a:ext uri="{FF2B5EF4-FFF2-40B4-BE49-F238E27FC236}">
                  <a16:creationId xmlns:a16="http://schemas.microsoft.com/office/drawing/2014/main" id="{4417B987-4424-CF40-9E93-198AEB252368}"/>
                </a:ext>
              </a:extLst>
            </p:cNvPr>
            <p:cNvSpPr/>
            <p:nvPr/>
          </p:nvSpPr>
          <p:spPr>
            <a:xfrm>
              <a:off x="5192193" y="4114794"/>
              <a:ext cx="2424015" cy="85260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Teacher Self-Efficacy Scale</a:t>
              </a:r>
              <a:endParaRPr lang="en-US" sz="2000" dirty="0">
                <a:effectLst/>
                <a:latin typeface="Times New Roman" panose="02020603050405020304" pitchFamily="18" charset="0"/>
                <a:ea typeface="Times New Roman" panose="02020603050405020304" pitchFamily="18" charset="0"/>
              </a:endParaRPr>
            </a:p>
          </p:txBody>
        </p:sp>
        <p:sp>
          <p:nvSpPr>
            <p:cNvPr id="5" name="Rounded Rectangle 4">
              <a:extLst>
                <a:ext uri="{FF2B5EF4-FFF2-40B4-BE49-F238E27FC236}">
                  <a16:creationId xmlns:a16="http://schemas.microsoft.com/office/drawing/2014/main" id="{470A521F-5E44-E13E-86B5-A6590F332A5F}"/>
                </a:ext>
              </a:extLst>
            </p:cNvPr>
            <p:cNvSpPr/>
            <p:nvPr/>
          </p:nvSpPr>
          <p:spPr>
            <a:xfrm>
              <a:off x="5199052" y="3083836"/>
              <a:ext cx="2424015" cy="85260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Behavioral Strategies</a:t>
              </a:r>
              <a:endParaRPr lang="en-US" sz="2000" dirty="0">
                <a:effectLst/>
                <a:latin typeface="Times New Roman" panose="02020603050405020304" pitchFamily="18" charset="0"/>
                <a:ea typeface="Times New Roman" panose="02020603050405020304" pitchFamily="18" charset="0"/>
              </a:endParaRPr>
            </a:p>
          </p:txBody>
        </p:sp>
        <p:sp>
          <p:nvSpPr>
            <p:cNvPr id="6" name="Rounded Rectangle 5">
              <a:extLst>
                <a:ext uri="{FF2B5EF4-FFF2-40B4-BE49-F238E27FC236}">
                  <a16:creationId xmlns:a16="http://schemas.microsoft.com/office/drawing/2014/main" id="{8817B8F0-0DA4-C901-EBAC-EAF39ED9D5A6}"/>
                </a:ext>
              </a:extLst>
            </p:cNvPr>
            <p:cNvSpPr/>
            <p:nvPr/>
          </p:nvSpPr>
          <p:spPr>
            <a:xfrm>
              <a:off x="5183795" y="2053468"/>
              <a:ext cx="2424015" cy="85260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Reasons for Children’s Behavior</a:t>
              </a:r>
              <a:endParaRPr lang="en-US" sz="2000" dirty="0">
                <a:effectLst/>
                <a:latin typeface="Times New Roman" panose="02020603050405020304" pitchFamily="18" charset="0"/>
                <a:ea typeface="Times New Roman" panose="02020603050405020304" pitchFamily="18" charset="0"/>
              </a:endParaRPr>
            </a:p>
          </p:txBody>
        </p:sp>
        <p:sp>
          <p:nvSpPr>
            <p:cNvPr id="9" name="Rounded Rectangle 8">
              <a:extLst>
                <a:ext uri="{FF2B5EF4-FFF2-40B4-BE49-F238E27FC236}">
                  <a16:creationId xmlns:a16="http://schemas.microsoft.com/office/drawing/2014/main" id="{920EA2F2-6F01-2AEF-A413-9F5EDD1F0B84}"/>
                </a:ext>
              </a:extLst>
            </p:cNvPr>
            <p:cNvSpPr/>
            <p:nvPr/>
          </p:nvSpPr>
          <p:spPr>
            <a:xfrm>
              <a:off x="5199053" y="24061"/>
              <a:ext cx="242401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kern="1200" dirty="0">
                  <a:solidFill>
                    <a:schemeClr val="bg1"/>
                  </a:solidFill>
                  <a:latin typeface="Times New Roman" panose="02020603050405020304" pitchFamily="18" charset="0"/>
                  <a:ea typeface="+mn-ea"/>
                  <a:cs typeface="+mn-cs"/>
                </a:rPr>
                <a:t>Measured by:</a:t>
              </a:r>
              <a:endParaRPr lang="en-US" sz="2000" dirty="0">
                <a:solidFill>
                  <a:schemeClr val="bg1"/>
                </a:solidFill>
                <a:effectLst/>
                <a:latin typeface="Times New Roman" panose="02020603050405020304" pitchFamily="18" charset="0"/>
                <a:ea typeface="Times New Roman" panose="02020603050405020304" pitchFamily="18" charset="0"/>
              </a:endParaRPr>
            </a:p>
          </p:txBody>
        </p:sp>
      </p:grpSp>
      <p:sp>
        <p:nvSpPr>
          <p:cNvPr id="2" name="Rounded Rectangle 1">
            <a:extLst>
              <a:ext uri="{FF2B5EF4-FFF2-40B4-BE49-F238E27FC236}">
                <a16:creationId xmlns:a16="http://schemas.microsoft.com/office/drawing/2014/main" id="{2668C818-65B1-EFFC-E263-B4982DCA5508}"/>
              </a:ext>
            </a:extLst>
          </p:cNvPr>
          <p:cNvSpPr/>
          <p:nvPr/>
        </p:nvSpPr>
        <p:spPr>
          <a:xfrm>
            <a:off x="1765815" y="1926270"/>
            <a:ext cx="5256215" cy="86786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Knowledge &amp; Advocacy Questionnaire</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8244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8A8EFD9-01E6-8DAF-C69B-4A49378A65C5}"/>
              </a:ext>
            </a:extLst>
          </p:cNvPr>
          <p:cNvGrpSpPr/>
          <p:nvPr/>
        </p:nvGrpSpPr>
        <p:grpSpPr>
          <a:xfrm>
            <a:off x="8772013" y="944551"/>
            <a:ext cx="2874900" cy="1888198"/>
            <a:chOff x="5199053" y="24061"/>
            <a:chExt cx="2455543" cy="1855001"/>
          </a:xfrm>
        </p:grpSpPr>
        <p:sp>
          <p:nvSpPr>
            <p:cNvPr id="22" name="Rounded Rectangle 21">
              <a:extLst>
                <a:ext uri="{FF2B5EF4-FFF2-40B4-BE49-F238E27FC236}">
                  <a16:creationId xmlns:a16="http://schemas.microsoft.com/office/drawing/2014/main" id="{67E2B2B9-75C3-A553-7E53-45101F54E3B0}"/>
                </a:ext>
              </a:extLst>
            </p:cNvPr>
            <p:cNvSpPr/>
            <p:nvPr/>
          </p:nvSpPr>
          <p:spPr>
            <a:xfrm>
              <a:off x="5230581" y="1026459"/>
              <a:ext cx="2424015" cy="85260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400" dirty="0">
                  <a:effectLst/>
                  <a:latin typeface="Times New Roman" panose="02020603050405020304" pitchFamily="18" charset="0"/>
                  <a:ea typeface="Times New Roman" panose="02020603050405020304" pitchFamily="18" charset="0"/>
                </a:rPr>
                <a:t>Mixed</a:t>
              </a:r>
            </a:p>
          </p:txBody>
        </p:sp>
        <p:sp>
          <p:nvSpPr>
            <p:cNvPr id="30" name="Rounded Rectangle 29">
              <a:extLst>
                <a:ext uri="{FF2B5EF4-FFF2-40B4-BE49-F238E27FC236}">
                  <a16:creationId xmlns:a16="http://schemas.microsoft.com/office/drawing/2014/main" id="{FF3AA583-DD63-1F45-AF74-6B2D76B968BF}"/>
                </a:ext>
              </a:extLst>
            </p:cNvPr>
            <p:cNvSpPr/>
            <p:nvPr/>
          </p:nvSpPr>
          <p:spPr>
            <a:xfrm>
              <a:off x="5199053" y="24061"/>
              <a:ext cx="242401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dirty="0">
                  <a:solidFill>
                    <a:schemeClr val="bg1"/>
                  </a:solidFill>
                  <a:effectLst/>
                  <a:latin typeface="Times New Roman" panose="02020603050405020304" pitchFamily="18" charset="0"/>
                </a:rPr>
                <a:t>Pilot Effect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grpSp>
      <p:sp>
        <p:nvSpPr>
          <p:cNvPr id="9" name="Rounded Rectangle 8">
            <a:extLst>
              <a:ext uri="{FF2B5EF4-FFF2-40B4-BE49-F238E27FC236}">
                <a16:creationId xmlns:a16="http://schemas.microsoft.com/office/drawing/2014/main" id="{920EA2F2-6F01-2AEF-A413-9F5EDD1F0B84}"/>
              </a:ext>
            </a:extLst>
          </p:cNvPr>
          <p:cNvSpPr/>
          <p:nvPr/>
        </p:nvSpPr>
        <p:spPr>
          <a:xfrm>
            <a:off x="339061" y="913098"/>
            <a:ext cx="5256213" cy="921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kern="1200" dirty="0">
                <a:solidFill>
                  <a:schemeClr val="bg1"/>
                </a:solidFill>
                <a:latin typeface="Times New Roman" panose="02020603050405020304" pitchFamily="18" charset="0"/>
                <a:ea typeface="+mn-ea"/>
                <a:cs typeface="+mn-cs"/>
              </a:rPr>
              <a:t>Measured by:</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2" name="Rounded Rectangle 1">
            <a:extLst>
              <a:ext uri="{FF2B5EF4-FFF2-40B4-BE49-F238E27FC236}">
                <a16:creationId xmlns:a16="http://schemas.microsoft.com/office/drawing/2014/main" id="{2668C818-65B1-EFFC-E263-B4982DCA5508}"/>
              </a:ext>
            </a:extLst>
          </p:cNvPr>
          <p:cNvSpPr/>
          <p:nvPr/>
        </p:nvSpPr>
        <p:spPr>
          <a:xfrm>
            <a:off x="324185" y="1991212"/>
            <a:ext cx="5256215" cy="86786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Knowledge &amp; Advocacy Questionnaire</a:t>
            </a:r>
            <a:endParaRPr lang="en-US" sz="2000" dirty="0">
              <a:effectLst/>
              <a:latin typeface="Times New Roman" panose="02020603050405020304" pitchFamily="18" charset="0"/>
              <a:ea typeface="Times New Roman" panose="02020603050405020304" pitchFamily="18" charset="0"/>
            </a:endParaRPr>
          </a:p>
        </p:txBody>
      </p:sp>
      <p:grpSp>
        <p:nvGrpSpPr>
          <p:cNvPr id="7" name="Group 6">
            <a:extLst>
              <a:ext uri="{FF2B5EF4-FFF2-40B4-BE49-F238E27FC236}">
                <a16:creationId xmlns:a16="http://schemas.microsoft.com/office/drawing/2014/main" id="{26FC266F-E39F-D37B-A54C-FC5E530B6F43}"/>
              </a:ext>
            </a:extLst>
          </p:cNvPr>
          <p:cNvGrpSpPr/>
          <p:nvPr/>
        </p:nvGrpSpPr>
        <p:grpSpPr>
          <a:xfrm>
            <a:off x="5750352" y="944551"/>
            <a:ext cx="2844675" cy="1872394"/>
            <a:chOff x="5193340" y="24061"/>
            <a:chExt cx="2429727" cy="1839474"/>
          </a:xfrm>
        </p:grpSpPr>
        <p:sp>
          <p:nvSpPr>
            <p:cNvPr id="12" name="Rounded Rectangle 11">
              <a:extLst>
                <a:ext uri="{FF2B5EF4-FFF2-40B4-BE49-F238E27FC236}">
                  <a16:creationId xmlns:a16="http://schemas.microsoft.com/office/drawing/2014/main" id="{EA143F9D-D053-FF68-027A-049FF6390656}"/>
                </a:ext>
              </a:extLst>
            </p:cNvPr>
            <p:cNvSpPr/>
            <p:nvPr/>
          </p:nvSpPr>
          <p:spPr>
            <a:xfrm>
              <a:off x="5193340" y="1010932"/>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Increased knowledge of FASD</a:t>
              </a:r>
              <a:endParaRPr lang="en-US" sz="2000" dirty="0">
                <a:effectLst/>
                <a:latin typeface="Times New Roman" panose="02020603050405020304" pitchFamily="18" charset="0"/>
                <a:ea typeface="Times New Roman" panose="02020603050405020304" pitchFamily="18" charset="0"/>
              </a:endParaRPr>
            </a:p>
          </p:txBody>
        </p:sp>
        <p:sp>
          <p:nvSpPr>
            <p:cNvPr id="13" name="Rounded Rectangle 12">
              <a:extLst>
                <a:ext uri="{FF2B5EF4-FFF2-40B4-BE49-F238E27FC236}">
                  <a16:creationId xmlns:a16="http://schemas.microsoft.com/office/drawing/2014/main" id="{614FC2D6-BF2E-C3A2-60DD-55085AC14B4E}"/>
                </a:ext>
              </a:extLst>
            </p:cNvPr>
            <p:cNvSpPr/>
            <p:nvPr/>
          </p:nvSpPr>
          <p:spPr>
            <a:xfrm>
              <a:off x="5199053" y="24061"/>
              <a:ext cx="242401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kern="1200" dirty="0">
                  <a:solidFill>
                    <a:schemeClr val="bg1"/>
                  </a:solidFill>
                  <a:latin typeface="Times New Roman" panose="02020603050405020304" pitchFamily="18" charset="0"/>
                  <a:ea typeface="+mn-ea"/>
                  <a:cs typeface="+mn-cs"/>
                </a:rPr>
                <a:t>Theorized</a:t>
              </a:r>
              <a:r>
                <a:rPr lang="en-US" sz="2280" b="1" kern="1200" dirty="0">
                  <a:solidFill>
                    <a:srgbClr val="555555"/>
                  </a:solidFill>
                  <a:latin typeface="Times New Roman" panose="02020603050405020304" pitchFamily="18" charset="0"/>
                  <a:ea typeface="+mn-ea"/>
                  <a:cs typeface="+mn-cs"/>
                </a:rPr>
                <a:t> </a:t>
              </a:r>
              <a:r>
                <a:rPr lang="en-US" sz="2280" b="1" kern="1200" dirty="0">
                  <a:solidFill>
                    <a:schemeClr val="bg1"/>
                  </a:solidFill>
                  <a:latin typeface="Times New Roman" panose="02020603050405020304" pitchFamily="18" charset="0"/>
                  <a:ea typeface="+mn-ea"/>
                  <a:cs typeface="+mn-cs"/>
                </a:rPr>
                <a:t>Change</a:t>
              </a:r>
              <a:endParaRPr lang="en-US" sz="2000" dirty="0">
                <a:solidFill>
                  <a:schemeClr val="bg1"/>
                </a:solidFill>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409248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FF3AA583-DD63-1F45-AF74-6B2D76B968BF}"/>
              </a:ext>
            </a:extLst>
          </p:cNvPr>
          <p:cNvSpPr/>
          <p:nvPr/>
        </p:nvSpPr>
        <p:spPr>
          <a:xfrm>
            <a:off x="8772013" y="944551"/>
            <a:ext cx="2837986" cy="921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dirty="0">
                <a:solidFill>
                  <a:schemeClr val="bg1"/>
                </a:solidFill>
                <a:effectLst/>
                <a:latin typeface="Times New Roman" panose="02020603050405020304" pitchFamily="18" charset="0"/>
              </a:rPr>
              <a:t>Pilot Effect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46D8B873-1077-2AD5-D785-68905903E597}"/>
              </a:ext>
            </a:extLst>
          </p:cNvPr>
          <p:cNvGrpSpPr/>
          <p:nvPr/>
        </p:nvGrpSpPr>
        <p:grpSpPr>
          <a:xfrm>
            <a:off x="305976" y="913098"/>
            <a:ext cx="5289298" cy="2933587"/>
            <a:chOff x="5183795" y="24061"/>
            <a:chExt cx="2439272" cy="2882010"/>
          </a:xfrm>
        </p:grpSpPr>
        <p:sp>
          <p:nvSpPr>
            <p:cNvPr id="6" name="Rounded Rectangle 5">
              <a:extLst>
                <a:ext uri="{FF2B5EF4-FFF2-40B4-BE49-F238E27FC236}">
                  <a16:creationId xmlns:a16="http://schemas.microsoft.com/office/drawing/2014/main" id="{8817B8F0-0DA4-C901-EBAC-EAF39ED9D5A6}"/>
                </a:ext>
              </a:extLst>
            </p:cNvPr>
            <p:cNvSpPr/>
            <p:nvPr/>
          </p:nvSpPr>
          <p:spPr>
            <a:xfrm>
              <a:off x="5183795" y="2053468"/>
              <a:ext cx="2424015" cy="85260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Reasons for Children’s Behavior</a:t>
              </a:r>
              <a:endParaRPr lang="en-US" sz="2000" dirty="0">
                <a:effectLst/>
                <a:latin typeface="Times New Roman" panose="02020603050405020304" pitchFamily="18" charset="0"/>
                <a:ea typeface="Times New Roman" panose="02020603050405020304" pitchFamily="18" charset="0"/>
              </a:endParaRPr>
            </a:p>
          </p:txBody>
        </p:sp>
        <p:sp>
          <p:nvSpPr>
            <p:cNvPr id="9" name="Rounded Rectangle 8">
              <a:extLst>
                <a:ext uri="{FF2B5EF4-FFF2-40B4-BE49-F238E27FC236}">
                  <a16:creationId xmlns:a16="http://schemas.microsoft.com/office/drawing/2014/main" id="{920EA2F2-6F01-2AEF-A413-9F5EDD1F0B84}"/>
                </a:ext>
              </a:extLst>
            </p:cNvPr>
            <p:cNvSpPr/>
            <p:nvPr/>
          </p:nvSpPr>
          <p:spPr>
            <a:xfrm>
              <a:off x="5199053" y="24061"/>
              <a:ext cx="242401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kern="1200" dirty="0">
                  <a:solidFill>
                    <a:schemeClr val="bg1"/>
                  </a:solidFill>
                  <a:latin typeface="Times New Roman" panose="02020603050405020304" pitchFamily="18" charset="0"/>
                  <a:ea typeface="+mn-ea"/>
                  <a:cs typeface="+mn-cs"/>
                </a:rPr>
                <a:t>Measured by:</a:t>
              </a:r>
              <a:endParaRPr lang="en-US" sz="2000" dirty="0">
                <a:solidFill>
                  <a:schemeClr val="bg1"/>
                </a:solidFill>
                <a:effectLst/>
                <a:latin typeface="Times New Roman" panose="02020603050405020304" pitchFamily="18" charset="0"/>
                <a:ea typeface="Times New Roman" panose="02020603050405020304" pitchFamily="18" charset="0"/>
              </a:endParaRPr>
            </a:p>
          </p:txBody>
        </p:sp>
      </p:grpSp>
      <p:sp>
        <p:nvSpPr>
          <p:cNvPr id="2" name="Rounded Rectangle 1">
            <a:extLst>
              <a:ext uri="{FF2B5EF4-FFF2-40B4-BE49-F238E27FC236}">
                <a16:creationId xmlns:a16="http://schemas.microsoft.com/office/drawing/2014/main" id="{2668C818-65B1-EFFC-E263-B4982DCA5508}"/>
              </a:ext>
            </a:extLst>
          </p:cNvPr>
          <p:cNvSpPr/>
          <p:nvPr/>
        </p:nvSpPr>
        <p:spPr>
          <a:xfrm>
            <a:off x="324185" y="1991212"/>
            <a:ext cx="5256215" cy="86786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Knowledge &amp; Advocacy Questionnaire</a:t>
            </a:r>
            <a:endParaRPr lang="en-US" sz="2000" dirty="0">
              <a:effectLst/>
              <a:latin typeface="Times New Roman" panose="02020603050405020304" pitchFamily="18" charset="0"/>
              <a:ea typeface="Times New Roman" panose="02020603050405020304" pitchFamily="18" charset="0"/>
            </a:endParaRPr>
          </a:p>
        </p:txBody>
      </p:sp>
      <p:grpSp>
        <p:nvGrpSpPr>
          <p:cNvPr id="7" name="Group 6">
            <a:extLst>
              <a:ext uri="{FF2B5EF4-FFF2-40B4-BE49-F238E27FC236}">
                <a16:creationId xmlns:a16="http://schemas.microsoft.com/office/drawing/2014/main" id="{26FC266F-E39F-D37B-A54C-FC5E530B6F43}"/>
              </a:ext>
            </a:extLst>
          </p:cNvPr>
          <p:cNvGrpSpPr/>
          <p:nvPr/>
        </p:nvGrpSpPr>
        <p:grpSpPr>
          <a:xfrm>
            <a:off x="5739176" y="944551"/>
            <a:ext cx="2855850" cy="2933587"/>
            <a:chOff x="5183795" y="24061"/>
            <a:chExt cx="2439272" cy="2882010"/>
          </a:xfrm>
        </p:grpSpPr>
        <p:sp>
          <p:nvSpPr>
            <p:cNvPr id="11" name="Rounded Rectangle 10">
              <a:extLst>
                <a:ext uri="{FF2B5EF4-FFF2-40B4-BE49-F238E27FC236}">
                  <a16:creationId xmlns:a16="http://schemas.microsoft.com/office/drawing/2014/main" id="{C97C15D2-5B62-F145-BD8B-53ED611EA992}"/>
                </a:ext>
              </a:extLst>
            </p:cNvPr>
            <p:cNvSpPr/>
            <p:nvPr/>
          </p:nvSpPr>
          <p:spPr>
            <a:xfrm>
              <a:off x="5183795" y="2053468"/>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Neurodevelopmental</a:t>
              </a:r>
              <a:endParaRPr lang="en-US" sz="2000" dirty="0">
                <a:effectLst/>
                <a:latin typeface="Times New Roman" panose="02020603050405020304" pitchFamily="18" charset="0"/>
                <a:ea typeface="Times New Roman" panose="02020603050405020304" pitchFamily="18" charset="0"/>
              </a:endParaRPr>
            </a:p>
          </p:txBody>
        </p:sp>
        <p:sp>
          <p:nvSpPr>
            <p:cNvPr id="12" name="Rounded Rectangle 11">
              <a:extLst>
                <a:ext uri="{FF2B5EF4-FFF2-40B4-BE49-F238E27FC236}">
                  <a16:creationId xmlns:a16="http://schemas.microsoft.com/office/drawing/2014/main" id="{EA143F9D-D053-FF68-027A-049FF6390656}"/>
                </a:ext>
              </a:extLst>
            </p:cNvPr>
            <p:cNvSpPr/>
            <p:nvPr/>
          </p:nvSpPr>
          <p:spPr>
            <a:xfrm>
              <a:off x="5193340" y="1010932"/>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Increased knowledge of FASD</a:t>
              </a:r>
              <a:endParaRPr lang="en-US" sz="2000" dirty="0">
                <a:effectLst/>
                <a:latin typeface="Times New Roman" panose="02020603050405020304" pitchFamily="18" charset="0"/>
                <a:ea typeface="Times New Roman" panose="02020603050405020304" pitchFamily="18" charset="0"/>
              </a:endParaRPr>
            </a:p>
          </p:txBody>
        </p:sp>
        <p:sp>
          <p:nvSpPr>
            <p:cNvPr id="13" name="Rounded Rectangle 12">
              <a:extLst>
                <a:ext uri="{FF2B5EF4-FFF2-40B4-BE49-F238E27FC236}">
                  <a16:creationId xmlns:a16="http://schemas.microsoft.com/office/drawing/2014/main" id="{614FC2D6-BF2E-C3A2-60DD-55085AC14B4E}"/>
                </a:ext>
              </a:extLst>
            </p:cNvPr>
            <p:cNvSpPr/>
            <p:nvPr/>
          </p:nvSpPr>
          <p:spPr>
            <a:xfrm>
              <a:off x="5199053" y="24061"/>
              <a:ext cx="242401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kern="1200" dirty="0">
                  <a:solidFill>
                    <a:schemeClr val="bg1"/>
                  </a:solidFill>
                  <a:latin typeface="Times New Roman" panose="02020603050405020304" pitchFamily="18" charset="0"/>
                  <a:ea typeface="+mn-ea"/>
                  <a:cs typeface="+mn-cs"/>
                </a:rPr>
                <a:t>Theorized</a:t>
              </a:r>
              <a:r>
                <a:rPr lang="en-US" sz="2280" b="1" kern="1200" dirty="0">
                  <a:solidFill>
                    <a:srgbClr val="555555"/>
                  </a:solidFill>
                  <a:latin typeface="Times New Roman" panose="02020603050405020304" pitchFamily="18" charset="0"/>
                  <a:ea typeface="+mn-ea"/>
                  <a:cs typeface="+mn-cs"/>
                </a:rPr>
                <a:t> </a:t>
              </a:r>
              <a:r>
                <a:rPr lang="en-US" sz="2280" b="1" kern="1200" dirty="0">
                  <a:solidFill>
                    <a:schemeClr val="bg1"/>
                  </a:solidFill>
                  <a:latin typeface="Times New Roman" panose="02020603050405020304" pitchFamily="18" charset="0"/>
                  <a:ea typeface="+mn-ea"/>
                  <a:cs typeface="+mn-cs"/>
                </a:rPr>
                <a:t>Change</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14" name="Down Arrow 13">
              <a:extLst>
                <a:ext uri="{FF2B5EF4-FFF2-40B4-BE49-F238E27FC236}">
                  <a16:creationId xmlns:a16="http://schemas.microsoft.com/office/drawing/2014/main" id="{FC236F19-CB96-2222-51C7-8302E879EF56}"/>
                </a:ext>
              </a:extLst>
            </p:cNvPr>
            <p:cNvSpPr/>
            <p:nvPr/>
          </p:nvSpPr>
          <p:spPr>
            <a:xfrm>
              <a:off x="6235847" y="1879062"/>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grpSp>
      <p:sp>
        <p:nvSpPr>
          <p:cNvPr id="19" name="Rounded Rectangle 18">
            <a:extLst>
              <a:ext uri="{FF2B5EF4-FFF2-40B4-BE49-F238E27FC236}">
                <a16:creationId xmlns:a16="http://schemas.microsoft.com/office/drawing/2014/main" id="{F415B689-DF9A-84F4-E1A8-18621CCFBCFC}"/>
              </a:ext>
            </a:extLst>
          </p:cNvPr>
          <p:cNvSpPr/>
          <p:nvPr/>
        </p:nvSpPr>
        <p:spPr>
          <a:xfrm>
            <a:off x="8808925" y="1964888"/>
            <a:ext cx="2837988" cy="86786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400" dirty="0">
                <a:effectLst/>
                <a:latin typeface="Times New Roman" panose="02020603050405020304" pitchFamily="18" charset="0"/>
                <a:ea typeface="Times New Roman" panose="02020603050405020304" pitchFamily="18" charset="0"/>
              </a:rPr>
              <a:t>Mixed</a:t>
            </a:r>
            <a:endParaRPr lang="en-US" sz="2000" dirty="0">
              <a:effectLst/>
              <a:latin typeface="Times New Roman" panose="02020603050405020304" pitchFamily="18" charset="0"/>
              <a:ea typeface="Times New Roman" panose="02020603050405020304" pitchFamily="18" charset="0"/>
            </a:endParaRPr>
          </a:p>
        </p:txBody>
      </p:sp>
      <p:sp>
        <p:nvSpPr>
          <p:cNvPr id="21" name="Rounded Rectangle 20">
            <a:extLst>
              <a:ext uri="{FF2B5EF4-FFF2-40B4-BE49-F238E27FC236}">
                <a16:creationId xmlns:a16="http://schemas.microsoft.com/office/drawing/2014/main" id="{2ADEF3D0-94F8-F7F9-08F9-27C6ECE3693B}"/>
              </a:ext>
            </a:extLst>
          </p:cNvPr>
          <p:cNvSpPr/>
          <p:nvPr/>
        </p:nvSpPr>
        <p:spPr>
          <a:xfrm>
            <a:off x="8808925" y="3010277"/>
            <a:ext cx="2837988" cy="86786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400" dirty="0">
                <a:effectLst/>
                <a:latin typeface="Times New Roman" panose="02020603050405020304" pitchFamily="18" charset="0"/>
                <a:ea typeface="Times New Roman" panose="02020603050405020304" pitchFamily="18" charset="0"/>
              </a:rPr>
              <a:t>Increase in all</a:t>
            </a:r>
          </a:p>
        </p:txBody>
      </p:sp>
    </p:spTree>
    <p:extLst>
      <p:ext uri="{BB962C8B-B14F-4D97-AF65-F5344CB8AC3E}">
        <p14:creationId xmlns:p14="http://schemas.microsoft.com/office/powerpoint/2010/main" val="2299926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FF3AA583-DD63-1F45-AF74-6B2D76B968BF}"/>
              </a:ext>
            </a:extLst>
          </p:cNvPr>
          <p:cNvSpPr/>
          <p:nvPr/>
        </p:nvSpPr>
        <p:spPr>
          <a:xfrm>
            <a:off x="8772013" y="944551"/>
            <a:ext cx="2837986" cy="921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dirty="0">
                <a:solidFill>
                  <a:schemeClr val="bg1"/>
                </a:solidFill>
                <a:effectLst/>
                <a:latin typeface="Times New Roman" panose="02020603050405020304" pitchFamily="18" charset="0"/>
              </a:rPr>
              <a:t>Pilot Effect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46D8B873-1077-2AD5-D785-68905903E597}"/>
              </a:ext>
            </a:extLst>
          </p:cNvPr>
          <p:cNvGrpSpPr/>
          <p:nvPr/>
        </p:nvGrpSpPr>
        <p:grpSpPr>
          <a:xfrm>
            <a:off x="305976" y="913098"/>
            <a:ext cx="5289298" cy="3982395"/>
            <a:chOff x="5183795" y="24061"/>
            <a:chExt cx="2439272" cy="3912378"/>
          </a:xfrm>
        </p:grpSpPr>
        <p:sp>
          <p:nvSpPr>
            <p:cNvPr id="5" name="Rounded Rectangle 4">
              <a:extLst>
                <a:ext uri="{FF2B5EF4-FFF2-40B4-BE49-F238E27FC236}">
                  <a16:creationId xmlns:a16="http://schemas.microsoft.com/office/drawing/2014/main" id="{470A521F-5E44-E13E-86B5-A6590F332A5F}"/>
                </a:ext>
              </a:extLst>
            </p:cNvPr>
            <p:cNvSpPr/>
            <p:nvPr/>
          </p:nvSpPr>
          <p:spPr>
            <a:xfrm>
              <a:off x="5199052" y="3083836"/>
              <a:ext cx="2424015" cy="85260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Behavioral Strategies</a:t>
              </a:r>
              <a:endParaRPr lang="en-US" sz="2000" dirty="0">
                <a:effectLst/>
                <a:latin typeface="Times New Roman" panose="02020603050405020304" pitchFamily="18" charset="0"/>
                <a:ea typeface="Times New Roman" panose="02020603050405020304" pitchFamily="18" charset="0"/>
              </a:endParaRPr>
            </a:p>
          </p:txBody>
        </p:sp>
        <p:sp>
          <p:nvSpPr>
            <p:cNvPr id="6" name="Rounded Rectangle 5">
              <a:extLst>
                <a:ext uri="{FF2B5EF4-FFF2-40B4-BE49-F238E27FC236}">
                  <a16:creationId xmlns:a16="http://schemas.microsoft.com/office/drawing/2014/main" id="{8817B8F0-0DA4-C901-EBAC-EAF39ED9D5A6}"/>
                </a:ext>
              </a:extLst>
            </p:cNvPr>
            <p:cNvSpPr/>
            <p:nvPr/>
          </p:nvSpPr>
          <p:spPr>
            <a:xfrm>
              <a:off x="5183795" y="2053468"/>
              <a:ext cx="2424015" cy="85260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Reasons for Children’s Behavior</a:t>
              </a:r>
              <a:endParaRPr lang="en-US" sz="2000" dirty="0">
                <a:effectLst/>
                <a:latin typeface="Times New Roman" panose="02020603050405020304" pitchFamily="18" charset="0"/>
                <a:ea typeface="Times New Roman" panose="02020603050405020304" pitchFamily="18" charset="0"/>
              </a:endParaRPr>
            </a:p>
          </p:txBody>
        </p:sp>
        <p:sp>
          <p:nvSpPr>
            <p:cNvPr id="9" name="Rounded Rectangle 8">
              <a:extLst>
                <a:ext uri="{FF2B5EF4-FFF2-40B4-BE49-F238E27FC236}">
                  <a16:creationId xmlns:a16="http://schemas.microsoft.com/office/drawing/2014/main" id="{920EA2F2-6F01-2AEF-A413-9F5EDD1F0B84}"/>
                </a:ext>
              </a:extLst>
            </p:cNvPr>
            <p:cNvSpPr/>
            <p:nvPr/>
          </p:nvSpPr>
          <p:spPr>
            <a:xfrm>
              <a:off x="5199053" y="24061"/>
              <a:ext cx="242401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kern="1200" dirty="0">
                  <a:solidFill>
                    <a:schemeClr val="bg1"/>
                  </a:solidFill>
                  <a:latin typeface="Times New Roman" panose="02020603050405020304" pitchFamily="18" charset="0"/>
                  <a:ea typeface="+mn-ea"/>
                  <a:cs typeface="+mn-cs"/>
                </a:rPr>
                <a:t>Measured by:</a:t>
              </a:r>
              <a:endParaRPr lang="en-US" sz="2000" dirty="0">
                <a:solidFill>
                  <a:schemeClr val="bg1"/>
                </a:solidFill>
                <a:effectLst/>
                <a:latin typeface="Times New Roman" panose="02020603050405020304" pitchFamily="18" charset="0"/>
                <a:ea typeface="Times New Roman" panose="02020603050405020304" pitchFamily="18" charset="0"/>
              </a:endParaRPr>
            </a:p>
          </p:txBody>
        </p:sp>
      </p:grpSp>
      <p:sp>
        <p:nvSpPr>
          <p:cNvPr id="2" name="Rounded Rectangle 1">
            <a:extLst>
              <a:ext uri="{FF2B5EF4-FFF2-40B4-BE49-F238E27FC236}">
                <a16:creationId xmlns:a16="http://schemas.microsoft.com/office/drawing/2014/main" id="{2668C818-65B1-EFFC-E263-B4982DCA5508}"/>
              </a:ext>
            </a:extLst>
          </p:cNvPr>
          <p:cNvSpPr/>
          <p:nvPr/>
        </p:nvSpPr>
        <p:spPr>
          <a:xfrm>
            <a:off x="324185" y="1991212"/>
            <a:ext cx="5256215" cy="86786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Knowledge &amp; Advocacy Questionnaire</a:t>
            </a:r>
            <a:endParaRPr lang="en-US" sz="2000" dirty="0">
              <a:effectLst/>
              <a:latin typeface="Times New Roman" panose="02020603050405020304" pitchFamily="18" charset="0"/>
              <a:ea typeface="Times New Roman" panose="02020603050405020304" pitchFamily="18" charset="0"/>
            </a:endParaRPr>
          </a:p>
        </p:txBody>
      </p:sp>
      <p:grpSp>
        <p:nvGrpSpPr>
          <p:cNvPr id="7" name="Group 6">
            <a:extLst>
              <a:ext uri="{FF2B5EF4-FFF2-40B4-BE49-F238E27FC236}">
                <a16:creationId xmlns:a16="http://schemas.microsoft.com/office/drawing/2014/main" id="{26FC266F-E39F-D37B-A54C-FC5E530B6F43}"/>
              </a:ext>
            </a:extLst>
          </p:cNvPr>
          <p:cNvGrpSpPr/>
          <p:nvPr/>
        </p:nvGrpSpPr>
        <p:grpSpPr>
          <a:xfrm>
            <a:off x="5739176" y="944551"/>
            <a:ext cx="2855850" cy="3982395"/>
            <a:chOff x="5183795" y="24061"/>
            <a:chExt cx="2439272" cy="3912378"/>
          </a:xfrm>
        </p:grpSpPr>
        <p:sp>
          <p:nvSpPr>
            <p:cNvPr id="10" name="Rounded Rectangle 9">
              <a:extLst>
                <a:ext uri="{FF2B5EF4-FFF2-40B4-BE49-F238E27FC236}">
                  <a16:creationId xmlns:a16="http://schemas.microsoft.com/office/drawing/2014/main" id="{C022D05E-8C99-54E0-D03F-A2B00B9C17AE}"/>
                </a:ext>
              </a:extLst>
            </p:cNvPr>
            <p:cNvSpPr/>
            <p:nvPr/>
          </p:nvSpPr>
          <p:spPr>
            <a:xfrm>
              <a:off x="5199052" y="3083836"/>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a:solidFill>
                    <a:srgbClr val="000000"/>
                  </a:solidFill>
                  <a:latin typeface="Times New Roman" panose="02020603050405020304" pitchFamily="18" charset="0"/>
                  <a:ea typeface="+mn-ea"/>
                  <a:cs typeface="+mn-cs"/>
                </a:rPr>
                <a:t>Antecedent-based</a:t>
              </a:r>
              <a:endParaRPr lang="en-US" sz="2000">
                <a:effectLst/>
                <a:latin typeface="Times New Roman" panose="02020603050405020304" pitchFamily="18" charset="0"/>
                <a:ea typeface="Times New Roman" panose="02020603050405020304" pitchFamily="18" charset="0"/>
              </a:endParaRPr>
            </a:p>
          </p:txBody>
        </p:sp>
        <p:sp>
          <p:nvSpPr>
            <p:cNvPr id="11" name="Rounded Rectangle 10">
              <a:extLst>
                <a:ext uri="{FF2B5EF4-FFF2-40B4-BE49-F238E27FC236}">
                  <a16:creationId xmlns:a16="http://schemas.microsoft.com/office/drawing/2014/main" id="{C97C15D2-5B62-F145-BD8B-53ED611EA992}"/>
                </a:ext>
              </a:extLst>
            </p:cNvPr>
            <p:cNvSpPr/>
            <p:nvPr/>
          </p:nvSpPr>
          <p:spPr>
            <a:xfrm>
              <a:off x="5183795" y="2053468"/>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Neurodevelopmental</a:t>
              </a:r>
              <a:endParaRPr lang="en-US" sz="2000" dirty="0">
                <a:effectLst/>
                <a:latin typeface="Times New Roman" panose="02020603050405020304" pitchFamily="18" charset="0"/>
                <a:ea typeface="Times New Roman" panose="02020603050405020304" pitchFamily="18" charset="0"/>
              </a:endParaRPr>
            </a:p>
          </p:txBody>
        </p:sp>
        <p:sp>
          <p:nvSpPr>
            <p:cNvPr id="12" name="Rounded Rectangle 11">
              <a:extLst>
                <a:ext uri="{FF2B5EF4-FFF2-40B4-BE49-F238E27FC236}">
                  <a16:creationId xmlns:a16="http://schemas.microsoft.com/office/drawing/2014/main" id="{EA143F9D-D053-FF68-027A-049FF6390656}"/>
                </a:ext>
              </a:extLst>
            </p:cNvPr>
            <p:cNvSpPr/>
            <p:nvPr/>
          </p:nvSpPr>
          <p:spPr>
            <a:xfrm>
              <a:off x="5193340" y="1010932"/>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Increased knowledge of FASD</a:t>
              </a:r>
              <a:endParaRPr lang="en-US" sz="2000" dirty="0">
                <a:effectLst/>
                <a:latin typeface="Times New Roman" panose="02020603050405020304" pitchFamily="18" charset="0"/>
                <a:ea typeface="Times New Roman" panose="02020603050405020304" pitchFamily="18" charset="0"/>
              </a:endParaRPr>
            </a:p>
          </p:txBody>
        </p:sp>
        <p:sp>
          <p:nvSpPr>
            <p:cNvPr id="13" name="Rounded Rectangle 12">
              <a:extLst>
                <a:ext uri="{FF2B5EF4-FFF2-40B4-BE49-F238E27FC236}">
                  <a16:creationId xmlns:a16="http://schemas.microsoft.com/office/drawing/2014/main" id="{614FC2D6-BF2E-C3A2-60DD-55085AC14B4E}"/>
                </a:ext>
              </a:extLst>
            </p:cNvPr>
            <p:cNvSpPr/>
            <p:nvPr/>
          </p:nvSpPr>
          <p:spPr>
            <a:xfrm>
              <a:off x="5199053" y="24061"/>
              <a:ext cx="242401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kern="1200" dirty="0">
                  <a:solidFill>
                    <a:schemeClr val="bg1"/>
                  </a:solidFill>
                  <a:latin typeface="Times New Roman" panose="02020603050405020304" pitchFamily="18" charset="0"/>
                  <a:ea typeface="+mn-ea"/>
                  <a:cs typeface="+mn-cs"/>
                </a:rPr>
                <a:t>Theorized</a:t>
              </a:r>
              <a:r>
                <a:rPr lang="en-US" sz="2280" b="1" kern="1200" dirty="0">
                  <a:solidFill>
                    <a:srgbClr val="555555"/>
                  </a:solidFill>
                  <a:latin typeface="Times New Roman" panose="02020603050405020304" pitchFamily="18" charset="0"/>
                  <a:ea typeface="+mn-ea"/>
                  <a:cs typeface="+mn-cs"/>
                </a:rPr>
                <a:t> </a:t>
              </a:r>
              <a:r>
                <a:rPr lang="en-US" sz="2280" b="1" kern="1200" dirty="0">
                  <a:solidFill>
                    <a:schemeClr val="bg1"/>
                  </a:solidFill>
                  <a:latin typeface="Times New Roman" panose="02020603050405020304" pitchFamily="18" charset="0"/>
                  <a:ea typeface="+mn-ea"/>
                  <a:cs typeface="+mn-cs"/>
                </a:rPr>
                <a:t>Change</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14" name="Down Arrow 13">
              <a:extLst>
                <a:ext uri="{FF2B5EF4-FFF2-40B4-BE49-F238E27FC236}">
                  <a16:creationId xmlns:a16="http://schemas.microsoft.com/office/drawing/2014/main" id="{FC236F19-CB96-2222-51C7-8302E879EF56}"/>
                </a:ext>
              </a:extLst>
            </p:cNvPr>
            <p:cNvSpPr/>
            <p:nvPr/>
          </p:nvSpPr>
          <p:spPr>
            <a:xfrm>
              <a:off x="6235847" y="1879062"/>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15" name="Down Arrow 14">
              <a:extLst>
                <a:ext uri="{FF2B5EF4-FFF2-40B4-BE49-F238E27FC236}">
                  <a16:creationId xmlns:a16="http://schemas.microsoft.com/office/drawing/2014/main" id="{D206B5B7-CCD6-6705-4925-2F6CDD090594}"/>
                </a:ext>
              </a:extLst>
            </p:cNvPr>
            <p:cNvSpPr/>
            <p:nvPr/>
          </p:nvSpPr>
          <p:spPr>
            <a:xfrm>
              <a:off x="6235847" y="2919661"/>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grpSp>
      <p:sp>
        <p:nvSpPr>
          <p:cNvPr id="44" name="Rounded Rectangle 43">
            <a:extLst>
              <a:ext uri="{FF2B5EF4-FFF2-40B4-BE49-F238E27FC236}">
                <a16:creationId xmlns:a16="http://schemas.microsoft.com/office/drawing/2014/main" id="{96022B85-1671-FCBA-EF6E-F0CE10D8D985}"/>
              </a:ext>
            </a:extLst>
          </p:cNvPr>
          <p:cNvSpPr/>
          <p:nvPr/>
        </p:nvSpPr>
        <p:spPr>
          <a:xfrm>
            <a:off x="8772011" y="4058057"/>
            <a:ext cx="2837988" cy="86786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400" dirty="0">
                <a:latin typeface="Times New Roman" panose="02020603050405020304" pitchFamily="18" charset="0"/>
                <a:ea typeface="Times New Roman" panose="02020603050405020304" pitchFamily="18" charset="0"/>
              </a:rPr>
              <a:t>Positive effect</a:t>
            </a:r>
            <a:endParaRPr lang="en-US" sz="2400" dirty="0">
              <a:effectLst/>
              <a:latin typeface="Times New Roman" panose="02020603050405020304" pitchFamily="18" charset="0"/>
              <a:ea typeface="Times New Roman" panose="02020603050405020304" pitchFamily="18" charset="0"/>
            </a:endParaRPr>
          </a:p>
        </p:txBody>
      </p:sp>
      <p:sp>
        <p:nvSpPr>
          <p:cNvPr id="19" name="Rounded Rectangle 18">
            <a:extLst>
              <a:ext uri="{FF2B5EF4-FFF2-40B4-BE49-F238E27FC236}">
                <a16:creationId xmlns:a16="http://schemas.microsoft.com/office/drawing/2014/main" id="{0F8380D3-00FA-F41E-4C13-087D88AE802D}"/>
              </a:ext>
            </a:extLst>
          </p:cNvPr>
          <p:cNvSpPr/>
          <p:nvPr/>
        </p:nvSpPr>
        <p:spPr>
          <a:xfrm>
            <a:off x="8808925" y="1964888"/>
            <a:ext cx="2837988" cy="86786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400" dirty="0">
                <a:effectLst/>
                <a:latin typeface="Times New Roman" panose="02020603050405020304" pitchFamily="18" charset="0"/>
                <a:ea typeface="Times New Roman" panose="02020603050405020304" pitchFamily="18" charset="0"/>
              </a:rPr>
              <a:t>Mixed</a:t>
            </a:r>
            <a:endParaRPr lang="en-US" sz="2000" dirty="0">
              <a:effectLst/>
              <a:latin typeface="Times New Roman" panose="02020603050405020304" pitchFamily="18" charset="0"/>
              <a:ea typeface="Times New Roman" panose="02020603050405020304" pitchFamily="18" charset="0"/>
            </a:endParaRPr>
          </a:p>
        </p:txBody>
      </p:sp>
      <p:sp>
        <p:nvSpPr>
          <p:cNvPr id="21" name="Rounded Rectangle 20">
            <a:extLst>
              <a:ext uri="{FF2B5EF4-FFF2-40B4-BE49-F238E27FC236}">
                <a16:creationId xmlns:a16="http://schemas.microsoft.com/office/drawing/2014/main" id="{F06EC8F7-DDDF-6E99-3EB5-E9024E831C01}"/>
              </a:ext>
            </a:extLst>
          </p:cNvPr>
          <p:cNvSpPr/>
          <p:nvPr/>
        </p:nvSpPr>
        <p:spPr>
          <a:xfrm>
            <a:off x="8808925" y="3010277"/>
            <a:ext cx="2837988" cy="86786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400" dirty="0">
                <a:effectLst/>
                <a:latin typeface="Times New Roman" panose="02020603050405020304" pitchFamily="18" charset="0"/>
                <a:ea typeface="Times New Roman" panose="02020603050405020304" pitchFamily="18" charset="0"/>
              </a:rPr>
              <a:t>Increase in all</a:t>
            </a:r>
          </a:p>
        </p:txBody>
      </p:sp>
    </p:spTree>
    <p:extLst>
      <p:ext uri="{BB962C8B-B14F-4D97-AF65-F5344CB8AC3E}">
        <p14:creationId xmlns:p14="http://schemas.microsoft.com/office/powerpoint/2010/main" val="3535368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228452B-0982-2312-EA13-763E03990DB8}"/>
              </a:ext>
            </a:extLst>
          </p:cNvPr>
          <p:cNvSpPr txBox="1"/>
          <p:nvPr/>
        </p:nvSpPr>
        <p:spPr>
          <a:xfrm>
            <a:off x="3673435" y="6198593"/>
            <a:ext cx="8765453" cy="357601"/>
          </a:xfrm>
          <a:prstGeom prst="rect">
            <a:avLst/>
          </a:prstGeom>
          <a:noFill/>
        </p:spPr>
        <p:txBody>
          <a:bodyPr wrap="none" rtlCol="0">
            <a:spAutoFit/>
          </a:bodyPr>
          <a:lstStyle/>
          <a:p>
            <a:pPr marL="0" marR="0" lvl="0" indent="0" algn="l" defTabSz="877824" rtl="0" eaLnBrk="1" fontAlgn="auto" latinLnBrk="0" hangingPunct="1">
              <a:spcBef>
                <a:spcPts val="0"/>
              </a:spcBef>
              <a:spcAft>
                <a:spcPts val="600"/>
              </a:spcAft>
              <a:buClrTx/>
              <a:buSzTx/>
              <a:buFontTx/>
              <a:buNone/>
              <a:tabLst/>
              <a:defRPr/>
            </a:pPr>
            <a:r>
              <a:rPr kumimoji="0" lang="en-US" sz="1728" b="0" i="0" u="none" strike="noStrike" kern="1200" cap="none" spc="0" normalizeH="0" baseline="0" noProof="0" dirty="0">
                <a:ln>
                  <a:noFill/>
                </a:ln>
                <a:solidFill>
                  <a:prstClr val="black"/>
                </a:solidFill>
                <a:effectLst/>
                <a:uLnTx/>
                <a:uFillTx/>
                <a:latin typeface="Aptos" panose="02110004020202020204"/>
                <a:ea typeface="+mn-ea"/>
                <a:cs typeface="+mn-cs"/>
              </a:rPr>
              <a:t>Burles et al., 2018; Kautz-Turnbull et al., 2022; Stade et al., 2011; Timler &amp; Olswang, 2001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86BECCCA-6D7F-5ED9-D1ED-A95DFE662525}"/>
              </a:ext>
            </a:extLst>
          </p:cNvPr>
          <p:cNvSpPr>
            <a:spLocks/>
          </p:cNvSpPr>
          <p:nvPr/>
        </p:nvSpPr>
        <p:spPr>
          <a:xfrm>
            <a:off x="643467" y="992731"/>
            <a:ext cx="10396240" cy="4213132"/>
          </a:xfrm>
          <a:prstGeom prst="rect">
            <a:avLst/>
          </a:prstGeom>
        </p:spPr>
        <p:txBody>
          <a:bodyPr/>
          <a:lstStyle/>
          <a:p>
            <a:pPr marL="0" marR="0" lvl="0" indent="0" algn="l" defTabSz="877824" rtl="0" eaLnBrk="1" fontAlgn="auto" latinLnBrk="0" hangingPunct="1">
              <a:lnSpc>
                <a:spcPct val="100000"/>
              </a:lnSpc>
              <a:spcBef>
                <a:spcPts val="0"/>
              </a:spcBef>
              <a:spcAft>
                <a:spcPts val="6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7" name="Diagram 6">
            <a:extLst>
              <a:ext uri="{FF2B5EF4-FFF2-40B4-BE49-F238E27FC236}">
                <a16:creationId xmlns:a16="http://schemas.microsoft.com/office/drawing/2014/main" id="{D19304FD-35E8-8A4E-DF2D-E0A2E5F6D1BB}"/>
              </a:ext>
            </a:extLst>
          </p:cNvPr>
          <p:cNvGraphicFramePr/>
          <p:nvPr>
            <p:extLst>
              <p:ext uri="{D42A27DB-BD31-4B8C-83A1-F6EECF244321}">
                <p14:modId xmlns:p14="http://schemas.microsoft.com/office/powerpoint/2010/main" val="547383483"/>
              </p:ext>
            </p:extLst>
          </p:nvPr>
        </p:nvGraphicFramePr>
        <p:xfrm>
          <a:off x="643466" y="727424"/>
          <a:ext cx="11071521" cy="4743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5936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482D75-188D-6F61-4FB1-0033D117BAC1}"/>
              </a:ext>
            </a:extLst>
          </p:cNvPr>
          <p:cNvSpPr txBox="1"/>
          <p:nvPr/>
        </p:nvSpPr>
        <p:spPr>
          <a:xfrm>
            <a:off x="1252460" y="668762"/>
            <a:ext cx="3446539" cy="1384995"/>
          </a:xfrm>
          <a:prstGeom prst="rect">
            <a:avLst/>
          </a:prstGeom>
          <a:noFill/>
        </p:spPr>
        <p:txBody>
          <a:bodyPr wrap="square" rtlCol="0">
            <a:spAutoFit/>
          </a:bodyPr>
          <a:lstStyle/>
          <a:p>
            <a:pPr algn="ctr"/>
            <a:r>
              <a:rPr lang="en-US" sz="2800" dirty="0"/>
              <a:t>Opinions of </a:t>
            </a:r>
            <a:r>
              <a:rPr lang="en-US" sz="2800" b="1" dirty="0"/>
              <a:t>antecedent-based</a:t>
            </a:r>
            <a:r>
              <a:rPr lang="en-US" sz="2800" dirty="0"/>
              <a:t> strategies</a:t>
            </a:r>
          </a:p>
        </p:txBody>
      </p:sp>
      <p:sp>
        <p:nvSpPr>
          <p:cNvPr id="5" name="TextBox 4">
            <a:extLst>
              <a:ext uri="{FF2B5EF4-FFF2-40B4-BE49-F238E27FC236}">
                <a16:creationId xmlns:a16="http://schemas.microsoft.com/office/drawing/2014/main" id="{34F3B44B-71AC-8A18-8DFC-22B3F284AFF1}"/>
              </a:ext>
            </a:extLst>
          </p:cNvPr>
          <p:cNvSpPr txBox="1"/>
          <p:nvPr/>
        </p:nvSpPr>
        <p:spPr>
          <a:xfrm>
            <a:off x="7815338" y="668721"/>
            <a:ext cx="3571677" cy="1384995"/>
          </a:xfrm>
          <a:prstGeom prst="rect">
            <a:avLst/>
          </a:prstGeom>
          <a:noFill/>
        </p:spPr>
        <p:txBody>
          <a:bodyPr wrap="square" rtlCol="0">
            <a:spAutoFit/>
          </a:bodyPr>
          <a:lstStyle/>
          <a:p>
            <a:pPr algn="ctr"/>
            <a:r>
              <a:rPr lang="en-US" sz="2800" dirty="0"/>
              <a:t>Opinions of </a:t>
            </a:r>
            <a:r>
              <a:rPr lang="en-US" sz="2800" b="1" dirty="0"/>
              <a:t>consequence-based</a:t>
            </a:r>
            <a:r>
              <a:rPr lang="en-US" sz="2800" dirty="0"/>
              <a:t> strategies</a:t>
            </a:r>
          </a:p>
        </p:txBody>
      </p:sp>
      <p:sp>
        <p:nvSpPr>
          <p:cNvPr id="32" name="TextBox 31">
            <a:extLst>
              <a:ext uri="{FF2B5EF4-FFF2-40B4-BE49-F238E27FC236}">
                <a16:creationId xmlns:a16="http://schemas.microsoft.com/office/drawing/2014/main" id="{958CB644-4493-4D92-5164-438C62D711B6}"/>
              </a:ext>
            </a:extLst>
          </p:cNvPr>
          <p:cNvSpPr txBox="1"/>
          <p:nvPr/>
        </p:nvSpPr>
        <p:spPr>
          <a:xfrm>
            <a:off x="5353539" y="2129916"/>
            <a:ext cx="1742272" cy="646331"/>
          </a:xfrm>
          <a:prstGeom prst="rect">
            <a:avLst/>
          </a:prstGeom>
          <a:noFill/>
        </p:spPr>
        <p:txBody>
          <a:bodyPr wrap="none" rtlCol="0">
            <a:spAutoFit/>
          </a:bodyPr>
          <a:lstStyle/>
          <a:p>
            <a:r>
              <a:rPr lang="en-US" b="1" dirty="0">
                <a:solidFill>
                  <a:schemeClr val="tx2"/>
                </a:solidFill>
              </a:rPr>
              <a:t>Website Group</a:t>
            </a:r>
          </a:p>
          <a:p>
            <a:r>
              <a:rPr lang="en-US" b="1" dirty="0">
                <a:solidFill>
                  <a:schemeClr val="accent2"/>
                </a:solidFill>
              </a:rPr>
              <a:t>Control Group</a:t>
            </a:r>
          </a:p>
        </p:txBody>
      </p:sp>
      <p:graphicFrame>
        <p:nvGraphicFramePr>
          <p:cNvPr id="2" name="Chart 1">
            <a:extLst>
              <a:ext uri="{FF2B5EF4-FFF2-40B4-BE49-F238E27FC236}">
                <a16:creationId xmlns:a16="http://schemas.microsoft.com/office/drawing/2014/main" id="{EFE11AFE-D523-3D82-7B9C-2520B5E411B9}"/>
              </a:ext>
            </a:extLst>
          </p:cNvPr>
          <p:cNvGraphicFramePr>
            <a:graphicFrameLocks/>
          </p:cNvGraphicFramePr>
          <p:nvPr>
            <p:extLst>
              <p:ext uri="{D42A27DB-BD31-4B8C-83A1-F6EECF244321}">
                <p14:modId xmlns:p14="http://schemas.microsoft.com/office/powerpoint/2010/main" val="237733190"/>
              </p:ext>
            </p:extLst>
          </p:nvPr>
        </p:nvGraphicFramePr>
        <p:xfrm>
          <a:off x="629138" y="2565399"/>
          <a:ext cx="4819135" cy="35051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37232A25-D6B4-1340-8CB9-AEB941AE5E2F}"/>
              </a:ext>
            </a:extLst>
          </p:cNvPr>
          <p:cNvGraphicFramePr>
            <a:graphicFrameLocks/>
          </p:cNvGraphicFramePr>
          <p:nvPr>
            <p:extLst>
              <p:ext uri="{D42A27DB-BD31-4B8C-83A1-F6EECF244321}">
                <p14:modId xmlns:p14="http://schemas.microsoft.com/office/powerpoint/2010/main" val="1256492575"/>
              </p:ext>
            </p:extLst>
          </p:nvPr>
        </p:nvGraphicFramePr>
        <p:xfrm>
          <a:off x="6657872" y="2670822"/>
          <a:ext cx="5162340" cy="32943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524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3"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FF3AA583-DD63-1F45-AF74-6B2D76B968BF}"/>
              </a:ext>
            </a:extLst>
          </p:cNvPr>
          <p:cNvSpPr/>
          <p:nvPr/>
        </p:nvSpPr>
        <p:spPr>
          <a:xfrm>
            <a:off x="8772013" y="944551"/>
            <a:ext cx="2837986" cy="921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dirty="0">
                <a:solidFill>
                  <a:schemeClr val="bg1"/>
                </a:solidFill>
                <a:effectLst/>
                <a:latin typeface="Times New Roman" panose="02020603050405020304" pitchFamily="18" charset="0"/>
              </a:rPr>
              <a:t>Pilot Effect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46D8B873-1077-2AD5-D785-68905903E597}"/>
              </a:ext>
            </a:extLst>
          </p:cNvPr>
          <p:cNvGrpSpPr/>
          <p:nvPr/>
        </p:nvGrpSpPr>
        <p:grpSpPr>
          <a:xfrm>
            <a:off x="305976" y="913098"/>
            <a:ext cx="5289298" cy="3982395"/>
            <a:chOff x="5183795" y="24061"/>
            <a:chExt cx="2439272" cy="3912378"/>
          </a:xfrm>
        </p:grpSpPr>
        <p:sp>
          <p:nvSpPr>
            <p:cNvPr id="5" name="Rounded Rectangle 4">
              <a:extLst>
                <a:ext uri="{FF2B5EF4-FFF2-40B4-BE49-F238E27FC236}">
                  <a16:creationId xmlns:a16="http://schemas.microsoft.com/office/drawing/2014/main" id="{470A521F-5E44-E13E-86B5-A6590F332A5F}"/>
                </a:ext>
              </a:extLst>
            </p:cNvPr>
            <p:cNvSpPr/>
            <p:nvPr/>
          </p:nvSpPr>
          <p:spPr>
            <a:xfrm>
              <a:off x="5199052" y="3083836"/>
              <a:ext cx="2424015" cy="85260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Behavioral Strategies</a:t>
              </a:r>
              <a:endParaRPr lang="en-US" sz="2000" dirty="0">
                <a:effectLst/>
                <a:latin typeface="Times New Roman" panose="02020603050405020304" pitchFamily="18" charset="0"/>
                <a:ea typeface="Times New Roman" panose="02020603050405020304" pitchFamily="18" charset="0"/>
              </a:endParaRPr>
            </a:p>
          </p:txBody>
        </p:sp>
        <p:sp>
          <p:nvSpPr>
            <p:cNvPr id="6" name="Rounded Rectangle 5">
              <a:extLst>
                <a:ext uri="{FF2B5EF4-FFF2-40B4-BE49-F238E27FC236}">
                  <a16:creationId xmlns:a16="http://schemas.microsoft.com/office/drawing/2014/main" id="{8817B8F0-0DA4-C901-EBAC-EAF39ED9D5A6}"/>
                </a:ext>
              </a:extLst>
            </p:cNvPr>
            <p:cNvSpPr/>
            <p:nvPr/>
          </p:nvSpPr>
          <p:spPr>
            <a:xfrm>
              <a:off x="5183795" y="2053468"/>
              <a:ext cx="2424015" cy="85260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Reasons for Children’s Behavior</a:t>
              </a:r>
              <a:endParaRPr lang="en-US" sz="2000" dirty="0">
                <a:effectLst/>
                <a:latin typeface="Times New Roman" panose="02020603050405020304" pitchFamily="18" charset="0"/>
                <a:ea typeface="Times New Roman" panose="02020603050405020304" pitchFamily="18" charset="0"/>
              </a:endParaRPr>
            </a:p>
          </p:txBody>
        </p:sp>
        <p:sp>
          <p:nvSpPr>
            <p:cNvPr id="9" name="Rounded Rectangle 8">
              <a:extLst>
                <a:ext uri="{FF2B5EF4-FFF2-40B4-BE49-F238E27FC236}">
                  <a16:creationId xmlns:a16="http://schemas.microsoft.com/office/drawing/2014/main" id="{920EA2F2-6F01-2AEF-A413-9F5EDD1F0B84}"/>
                </a:ext>
              </a:extLst>
            </p:cNvPr>
            <p:cNvSpPr/>
            <p:nvPr/>
          </p:nvSpPr>
          <p:spPr>
            <a:xfrm>
              <a:off x="5199053" y="24061"/>
              <a:ext cx="242401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kern="1200" dirty="0">
                  <a:solidFill>
                    <a:schemeClr val="bg1"/>
                  </a:solidFill>
                  <a:latin typeface="Times New Roman" panose="02020603050405020304" pitchFamily="18" charset="0"/>
                  <a:ea typeface="+mn-ea"/>
                  <a:cs typeface="+mn-cs"/>
                </a:rPr>
                <a:t>Measured by:</a:t>
              </a:r>
              <a:endParaRPr lang="en-US" sz="2000" dirty="0">
                <a:solidFill>
                  <a:schemeClr val="bg1"/>
                </a:solidFill>
                <a:effectLst/>
                <a:latin typeface="Times New Roman" panose="02020603050405020304" pitchFamily="18" charset="0"/>
                <a:ea typeface="Times New Roman" panose="02020603050405020304" pitchFamily="18" charset="0"/>
              </a:endParaRPr>
            </a:p>
          </p:txBody>
        </p:sp>
      </p:grpSp>
      <p:sp>
        <p:nvSpPr>
          <p:cNvPr id="2" name="Rounded Rectangle 1">
            <a:extLst>
              <a:ext uri="{FF2B5EF4-FFF2-40B4-BE49-F238E27FC236}">
                <a16:creationId xmlns:a16="http://schemas.microsoft.com/office/drawing/2014/main" id="{2668C818-65B1-EFFC-E263-B4982DCA5508}"/>
              </a:ext>
            </a:extLst>
          </p:cNvPr>
          <p:cNvSpPr/>
          <p:nvPr/>
        </p:nvSpPr>
        <p:spPr>
          <a:xfrm>
            <a:off x="324185" y="1991212"/>
            <a:ext cx="5256215" cy="86786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Knowledge &amp; Advocacy Questionnaire</a:t>
            </a:r>
            <a:endParaRPr lang="en-US" sz="2000" dirty="0">
              <a:effectLst/>
              <a:latin typeface="Times New Roman" panose="02020603050405020304" pitchFamily="18" charset="0"/>
              <a:ea typeface="Times New Roman" panose="02020603050405020304" pitchFamily="18" charset="0"/>
            </a:endParaRPr>
          </a:p>
        </p:txBody>
      </p:sp>
      <p:grpSp>
        <p:nvGrpSpPr>
          <p:cNvPr id="7" name="Group 6">
            <a:extLst>
              <a:ext uri="{FF2B5EF4-FFF2-40B4-BE49-F238E27FC236}">
                <a16:creationId xmlns:a16="http://schemas.microsoft.com/office/drawing/2014/main" id="{26FC266F-E39F-D37B-A54C-FC5E530B6F43}"/>
              </a:ext>
            </a:extLst>
          </p:cNvPr>
          <p:cNvGrpSpPr/>
          <p:nvPr/>
        </p:nvGrpSpPr>
        <p:grpSpPr>
          <a:xfrm>
            <a:off x="5739176" y="944551"/>
            <a:ext cx="2855850" cy="3982395"/>
            <a:chOff x="5183795" y="24061"/>
            <a:chExt cx="2439272" cy="3912378"/>
          </a:xfrm>
        </p:grpSpPr>
        <p:sp>
          <p:nvSpPr>
            <p:cNvPr id="10" name="Rounded Rectangle 9">
              <a:extLst>
                <a:ext uri="{FF2B5EF4-FFF2-40B4-BE49-F238E27FC236}">
                  <a16:creationId xmlns:a16="http://schemas.microsoft.com/office/drawing/2014/main" id="{C022D05E-8C99-54E0-D03F-A2B00B9C17AE}"/>
                </a:ext>
              </a:extLst>
            </p:cNvPr>
            <p:cNvSpPr/>
            <p:nvPr/>
          </p:nvSpPr>
          <p:spPr>
            <a:xfrm>
              <a:off x="5199052" y="3083836"/>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a:solidFill>
                    <a:srgbClr val="000000"/>
                  </a:solidFill>
                  <a:latin typeface="Times New Roman" panose="02020603050405020304" pitchFamily="18" charset="0"/>
                  <a:ea typeface="+mn-ea"/>
                  <a:cs typeface="+mn-cs"/>
                </a:rPr>
                <a:t>Antecedent-based</a:t>
              </a:r>
              <a:endParaRPr lang="en-US" sz="2000">
                <a:effectLst/>
                <a:latin typeface="Times New Roman" panose="02020603050405020304" pitchFamily="18" charset="0"/>
                <a:ea typeface="Times New Roman" panose="02020603050405020304" pitchFamily="18" charset="0"/>
              </a:endParaRPr>
            </a:p>
          </p:txBody>
        </p:sp>
        <p:sp>
          <p:nvSpPr>
            <p:cNvPr id="11" name="Rounded Rectangle 10">
              <a:extLst>
                <a:ext uri="{FF2B5EF4-FFF2-40B4-BE49-F238E27FC236}">
                  <a16:creationId xmlns:a16="http://schemas.microsoft.com/office/drawing/2014/main" id="{C97C15D2-5B62-F145-BD8B-53ED611EA992}"/>
                </a:ext>
              </a:extLst>
            </p:cNvPr>
            <p:cNvSpPr/>
            <p:nvPr/>
          </p:nvSpPr>
          <p:spPr>
            <a:xfrm>
              <a:off x="5183795" y="2053468"/>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Neurodevelopmental</a:t>
              </a:r>
              <a:endParaRPr lang="en-US" sz="2000" dirty="0">
                <a:effectLst/>
                <a:latin typeface="Times New Roman" panose="02020603050405020304" pitchFamily="18" charset="0"/>
                <a:ea typeface="Times New Roman" panose="02020603050405020304" pitchFamily="18" charset="0"/>
              </a:endParaRPr>
            </a:p>
          </p:txBody>
        </p:sp>
        <p:sp>
          <p:nvSpPr>
            <p:cNvPr id="12" name="Rounded Rectangle 11">
              <a:extLst>
                <a:ext uri="{FF2B5EF4-FFF2-40B4-BE49-F238E27FC236}">
                  <a16:creationId xmlns:a16="http://schemas.microsoft.com/office/drawing/2014/main" id="{EA143F9D-D053-FF68-027A-049FF6390656}"/>
                </a:ext>
              </a:extLst>
            </p:cNvPr>
            <p:cNvSpPr/>
            <p:nvPr/>
          </p:nvSpPr>
          <p:spPr>
            <a:xfrm>
              <a:off x="5193340" y="1010932"/>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Increased knowledge of FASD</a:t>
              </a:r>
              <a:endParaRPr lang="en-US" sz="2000" dirty="0">
                <a:effectLst/>
                <a:latin typeface="Times New Roman" panose="02020603050405020304" pitchFamily="18" charset="0"/>
                <a:ea typeface="Times New Roman" panose="02020603050405020304" pitchFamily="18" charset="0"/>
              </a:endParaRPr>
            </a:p>
          </p:txBody>
        </p:sp>
        <p:sp>
          <p:nvSpPr>
            <p:cNvPr id="13" name="Rounded Rectangle 12">
              <a:extLst>
                <a:ext uri="{FF2B5EF4-FFF2-40B4-BE49-F238E27FC236}">
                  <a16:creationId xmlns:a16="http://schemas.microsoft.com/office/drawing/2014/main" id="{614FC2D6-BF2E-C3A2-60DD-55085AC14B4E}"/>
                </a:ext>
              </a:extLst>
            </p:cNvPr>
            <p:cNvSpPr/>
            <p:nvPr/>
          </p:nvSpPr>
          <p:spPr>
            <a:xfrm>
              <a:off x="5199053" y="24061"/>
              <a:ext cx="242401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kern="1200" dirty="0">
                  <a:solidFill>
                    <a:schemeClr val="bg1"/>
                  </a:solidFill>
                  <a:latin typeface="Times New Roman" panose="02020603050405020304" pitchFamily="18" charset="0"/>
                  <a:ea typeface="+mn-ea"/>
                  <a:cs typeface="+mn-cs"/>
                </a:rPr>
                <a:t>Theorized</a:t>
              </a:r>
              <a:r>
                <a:rPr lang="en-US" sz="2280" b="1" kern="1200" dirty="0">
                  <a:solidFill>
                    <a:srgbClr val="555555"/>
                  </a:solidFill>
                  <a:latin typeface="Times New Roman" panose="02020603050405020304" pitchFamily="18" charset="0"/>
                  <a:ea typeface="+mn-ea"/>
                  <a:cs typeface="+mn-cs"/>
                </a:rPr>
                <a:t> </a:t>
              </a:r>
              <a:r>
                <a:rPr lang="en-US" sz="2280" b="1" kern="1200" dirty="0">
                  <a:solidFill>
                    <a:schemeClr val="bg1"/>
                  </a:solidFill>
                  <a:latin typeface="Times New Roman" panose="02020603050405020304" pitchFamily="18" charset="0"/>
                  <a:ea typeface="+mn-ea"/>
                  <a:cs typeface="+mn-cs"/>
                </a:rPr>
                <a:t>Change</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14" name="Down Arrow 13">
              <a:extLst>
                <a:ext uri="{FF2B5EF4-FFF2-40B4-BE49-F238E27FC236}">
                  <a16:creationId xmlns:a16="http://schemas.microsoft.com/office/drawing/2014/main" id="{FC236F19-CB96-2222-51C7-8302E879EF56}"/>
                </a:ext>
              </a:extLst>
            </p:cNvPr>
            <p:cNvSpPr/>
            <p:nvPr/>
          </p:nvSpPr>
          <p:spPr>
            <a:xfrm>
              <a:off x="6235847" y="1879062"/>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15" name="Down Arrow 14">
              <a:extLst>
                <a:ext uri="{FF2B5EF4-FFF2-40B4-BE49-F238E27FC236}">
                  <a16:creationId xmlns:a16="http://schemas.microsoft.com/office/drawing/2014/main" id="{D206B5B7-CCD6-6705-4925-2F6CDD090594}"/>
                </a:ext>
              </a:extLst>
            </p:cNvPr>
            <p:cNvSpPr/>
            <p:nvPr/>
          </p:nvSpPr>
          <p:spPr>
            <a:xfrm>
              <a:off x="6235847" y="2919661"/>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grpSp>
      <p:sp>
        <p:nvSpPr>
          <p:cNvPr id="44" name="Rounded Rectangle 43">
            <a:extLst>
              <a:ext uri="{FF2B5EF4-FFF2-40B4-BE49-F238E27FC236}">
                <a16:creationId xmlns:a16="http://schemas.microsoft.com/office/drawing/2014/main" id="{96022B85-1671-FCBA-EF6E-F0CE10D8D985}"/>
              </a:ext>
            </a:extLst>
          </p:cNvPr>
          <p:cNvSpPr/>
          <p:nvPr/>
        </p:nvSpPr>
        <p:spPr>
          <a:xfrm>
            <a:off x="8772011" y="4058057"/>
            <a:ext cx="2837988" cy="86786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400" dirty="0">
                <a:latin typeface="Times New Roman" panose="02020603050405020304" pitchFamily="18" charset="0"/>
                <a:ea typeface="Times New Roman" panose="02020603050405020304" pitchFamily="18" charset="0"/>
              </a:rPr>
              <a:t>Positive effect</a:t>
            </a:r>
            <a:endParaRPr lang="en-US" sz="2400" dirty="0">
              <a:effectLst/>
              <a:latin typeface="Times New Roman" panose="02020603050405020304" pitchFamily="18" charset="0"/>
              <a:ea typeface="Times New Roman" panose="02020603050405020304" pitchFamily="18" charset="0"/>
            </a:endParaRPr>
          </a:p>
        </p:txBody>
      </p:sp>
      <p:sp>
        <p:nvSpPr>
          <p:cNvPr id="19" name="Rounded Rectangle 18">
            <a:extLst>
              <a:ext uri="{FF2B5EF4-FFF2-40B4-BE49-F238E27FC236}">
                <a16:creationId xmlns:a16="http://schemas.microsoft.com/office/drawing/2014/main" id="{0F8380D3-00FA-F41E-4C13-087D88AE802D}"/>
              </a:ext>
            </a:extLst>
          </p:cNvPr>
          <p:cNvSpPr/>
          <p:nvPr/>
        </p:nvSpPr>
        <p:spPr>
          <a:xfrm>
            <a:off x="8808925" y="1964888"/>
            <a:ext cx="2837988" cy="86786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400" dirty="0">
                <a:effectLst/>
                <a:latin typeface="Times New Roman" panose="02020603050405020304" pitchFamily="18" charset="0"/>
                <a:ea typeface="Times New Roman" panose="02020603050405020304" pitchFamily="18" charset="0"/>
              </a:rPr>
              <a:t>Mixed</a:t>
            </a:r>
            <a:endParaRPr lang="en-US" sz="2000" dirty="0">
              <a:effectLst/>
              <a:latin typeface="Times New Roman" panose="02020603050405020304" pitchFamily="18" charset="0"/>
              <a:ea typeface="Times New Roman" panose="02020603050405020304" pitchFamily="18" charset="0"/>
            </a:endParaRPr>
          </a:p>
        </p:txBody>
      </p:sp>
      <p:sp>
        <p:nvSpPr>
          <p:cNvPr id="21" name="Rounded Rectangle 20">
            <a:extLst>
              <a:ext uri="{FF2B5EF4-FFF2-40B4-BE49-F238E27FC236}">
                <a16:creationId xmlns:a16="http://schemas.microsoft.com/office/drawing/2014/main" id="{F06EC8F7-DDDF-6E99-3EB5-E9024E831C01}"/>
              </a:ext>
            </a:extLst>
          </p:cNvPr>
          <p:cNvSpPr/>
          <p:nvPr/>
        </p:nvSpPr>
        <p:spPr>
          <a:xfrm>
            <a:off x="8808925" y="3010277"/>
            <a:ext cx="2837988" cy="86786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400" dirty="0">
                <a:effectLst/>
                <a:latin typeface="Times New Roman" panose="02020603050405020304" pitchFamily="18" charset="0"/>
                <a:ea typeface="Times New Roman" panose="02020603050405020304" pitchFamily="18" charset="0"/>
              </a:rPr>
              <a:t>Increase in all</a:t>
            </a:r>
          </a:p>
        </p:txBody>
      </p:sp>
    </p:spTree>
    <p:extLst>
      <p:ext uri="{BB962C8B-B14F-4D97-AF65-F5344CB8AC3E}">
        <p14:creationId xmlns:p14="http://schemas.microsoft.com/office/powerpoint/2010/main" val="1374562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FF3AA583-DD63-1F45-AF74-6B2D76B968BF}"/>
              </a:ext>
            </a:extLst>
          </p:cNvPr>
          <p:cNvSpPr/>
          <p:nvPr/>
        </p:nvSpPr>
        <p:spPr>
          <a:xfrm>
            <a:off x="8772013" y="944551"/>
            <a:ext cx="2837986" cy="921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dirty="0">
                <a:solidFill>
                  <a:schemeClr val="bg1"/>
                </a:solidFill>
                <a:effectLst/>
                <a:latin typeface="Times New Roman" panose="02020603050405020304" pitchFamily="18" charset="0"/>
              </a:rPr>
              <a:t>Pilot Effect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46D8B873-1077-2AD5-D785-68905903E597}"/>
              </a:ext>
            </a:extLst>
          </p:cNvPr>
          <p:cNvGrpSpPr/>
          <p:nvPr/>
        </p:nvGrpSpPr>
        <p:grpSpPr>
          <a:xfrm>
            <a:off x="305976" y="913098"/>
            <a:ext cx="5289298" cy="5031803"/>
            <a:chOff x="5183795" y="24061"/>
            <a:chExt cx="2439272" cy="4943336"/>
          </a:xfrm>
        </p:grpSpPr>
        <p:sp>
          <p:nvSpPr>
            <p:cNvPr id="4" name="Rounded Rectangle 3">
              <a:extLst>
                <a:ext uri="{FF2B5EF4-FFF2-40B4-BE49-F238E27FC236}">
                  <a16:creationId xmlns:a16="http://schemas.microsoft.com/office/drawing/2014/main" id="{4417B987-4424-CF40-9E93-198AEB252368}"/>
                </a:ext>
              </a:extLst>
            </p:cNvPr>
            <p:cNvSpPr/>
            <p:nvPr/>
          </p:nvSpPr>
          <p:spPr>
            <a:xfrm>
              <a:off x="5192193" y="4114794"/>
              <a:ext cx="2424015" cy="85260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Teacher Self-Efficacy Scale</a:t>
              </a:r>
              <a:endParaRPr lang="en-US" sz="2000" dirty="0">
                <a:effectLst/>
                <a:latin typeface="Times New Roman" panose="02020603050405020304" pitchFamily="18" charset="0"/>
                <a:ea typeface="Times New Roman" panose="02020603050405020304" pitchFamily="18" charset="0"/>
              </a:endParaRPr>
            </a:p>
          </p:txBody>
        </p:sp>
        <p:sp>
          <p:nvSpPr>
            <p:cNvPr id="5" name="Rounded Rectangle 4">
              <a:extLst>
                <a:ext uri="{FF2B5EF4-FFF2-40B4-BE49-F238E27FC236}">
                  <a16:creationId xmlns:a16="http://schemas.microsoft.com/office/drawing/2014/main" id="{470A521F-5E44-E13E-86B5-A6590F332A5F}"/>
                </a:ext>
              </a:extLst>
            </p:cNvPr>
            <p:cNvSpPr/>
            <p:nvPr/>
          </p:nvSpPr>
          <p:spPr>
            <a:xfrm>
              <a:off x="5199052" y="3083836"/>
              <a:ext cx="2424015" cy="85260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Behavioral Strategies</a:t>
              </a:r>
              <a:endParaRPr lang="en-US" sz="2000" dirty="0">
                <a:effectLst/>
                <a:latin typeface="Times New Roman" panose="02020603050405020304" pitchFamily="18" charset="0"/>
                <a:ea typeface="Times New Roman" panose="02020603050405020304" pitchFamily="18" charset="0"/>
              </a:endParaRPr>
            </a:p>
          </p:txBody>
        </p:sp>
        <p:sp>
          <p:nvSpPr>
            <p:cNvPr id="6" name="Rounded Rectangle 5">
              <a:extLst>
                <a:ext uri="{FF2B5EF4-FFF2-40B4-BE49-F238E27FC236}">
                  <a16:creationId xmlns:a16="http://schemas.microsoft.com/office/drawing/2014/main" id="{8817B8F0-0DA4-C901-EBAC-EAF39ED9D5A6}"/>
                </a:ext>
              </a:extLst>
            </p:cNvPr>
            <p:cNvSpPr/>
            <p:nvPr/>
          </p:nvSpPr>
          <p:spPr>
            <a:xfrm>
              <a:off x="5183795" y="2053468"/>
              <a:ext cx="2424015" cy="85260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Reasons for Children’s Behavior</a:t>
              </a:r>
              <a:endParaRPr lang="en-US" sz="2000" dirty="0">
                <a:effectLst/>
                <a:latin typeface="Times New Roman" panose="02020603050405020304" pitchFamily="18" charset="0"/>
                <a:ea typeface="Times New Roman" panose="02020603050405020304" pitchFamily="18" charset="0"/>
              </a:endParaRPr>
            </a:p>
          </p:txBody>
        </p:sp>
        <p:sp>
          <p:nvSpPr>
            <p:cNvPr id="9" name="Rounded Rectangle 8">
              <a:extLst>
                <a:ext uri="{FF2B5EF4-FFF2-40B4-BE49-F238E27FC236}">
                  <a16:creationId xmlns:a16="http://schemas.microsoft.com/office/drawing/2014/main" id="{920EA2F2-6F01-2AEF-A413-9F5EDD1F0B84}"/>
                </a:ext>
              </a:extLst>
            </p:cNvPr>
            <p:cNvSpPr/>
            <p:nvPr/>
          </p:nvSpPr>
          <p:spPr>
            <a:xfrm>
              <a:off x="5199053" y="24061"/>
              <a:ext cx="242401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kern="1200" dirty="0">
                  <a:solidFill>
                    <a:schemeClr val="bg1"/>
                  </a:solidFill>
                  <a:latin typeface="Times New Roman" panose="02020603050405020304" pitchFamily="18" charset="0"/>
                  <a:ea typeface="+mn-ea"/>
                  <a:cs typeface="+mn-cs"/>
                </a:rPr>
                <a:t>Measured by:</a:t>
              </a:r>
              <a:endParaRPr lang="en-US" sz="2000" dirty="0">
                <a:solidFill>
                  <a:schemeClr val="bg1"/>
                </a:solidFill>
                <a:effectLst/>
                <a:latin typeface="Times New Roman" panose="02020603050405020304" pitchFamily="18" charset="0"/>
                <a:ea typeface="Times New Roman" panose="02020603050405020304" pitchFamily="18" charset="0"/>
              </a:endParaRPr>
            </a:p>
          </p:txBody>
        </p:sp>
      </p:grpSp>
      <p:sp>
        <p:nvSpPr>
          <p:cNvPr id="2" name="Rounded Rectangle 1">
            <a:extLst>
              <a:ext uri="{FF2B5EF4-FFF2-40B4-BE49-F238E27FC236}">
                <a16:creationId xmlns:a16="http://schemas.microsoft.com/office/drawing/2014/main" id="{2668C818-65B1-EFFC-E263-B4982DCA5508}"/>
              </a:ext>
            </a:extLst>
          </p:cNvPr>
          <p:cNvSpPr/>
          <p:nvPr/>
        </p:nvSpPr>
        <p:spPr>
          <a:xfrm>
            <a:off x="324185" y="1991212"/>
            <a:ext cx="5256215" cy="86786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Knowledge &amp; Advocacy Questionnaire</a:t>
            </a:r>
            <a:endParaRPr lang="en-US" sz="2000" dirty="0">
              <a:effectLst/>
              <a:latin typeface="Times New Roman" panose="02020603050405020304" pitchFamily="18" charset="0"/>
              <a:ea typeface="Times New Roman" panose="02020603050405020304" pitchFamily="18" charset="0"/>
            </a:endParaRPr>
          </a:p>
        </p:txBody>
      </p:sp>
      <p:grpSp>
        <p:nvGrpSpPr>
          <p:cNvPr id="7" name="Group 6">
            <a:extLst>
              <a:ext uri="{FF2B5EF4-FFF2-40B4-BE49-F238E27FC236}">
                <a16:creationId xmlns:a16="http://schemas.microsoft.com/office/drawing/2014/main" id="{26FC266F-E39F-D37B-A54C-FC5E530B6F43}"/>
              </a:ext>
            </a:extLst>
          </p:cNvPr>
          <p:cNvGrpSpPr/>
          <p:nvPr/>
        </p:nvGrpSpPr>
        <p:grpSpPr>
          <a:xfrm>
            <a:off x="5739176" y="944551"/>
            <a:ext cx="2855850" cy="5031803"/>
            <a:chOff x="5183795" y="24061"/>
            <a:chExt cx="2439272" cy="4943336"/>
          </a:xfrm>
        </p:grpSpPr>
        <p:sp>
          <p:nvSpPr>
            <p:cNvPr id="8" name="Rounded Rectangle 7">
              <a:extLst>
                <a:ext uri="{FF2B5EF4-FFF2-40B4-BE49-F238E27FC236}">
                  <a16:creationId xmlns:a16="http://schemas.microsoft.com/office/drawing/2014/main" id="{40E0D044-A33F-463E-FA0D-11BCDBF3189C}"/>
                </a:ext>
              </a:extLst>
            </p:cNvPr>
            <p:cNvSpPr/>
            <p:nvPr/>
          </p:nvSpPr>
          <p:spPr>
            <a:xfrm>
              <a:off x="5192193" y="4114794"/>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Higher self-efficacy</a:t>
              </a:r>
              <a:endParaRPr lang="en-US" sz="2000" dirty="0">
                <a:effectLst/>
                <a:latin typeface="Times New Roman" panose="02020603050405020304" pitchFamily="18" charset="0"/>
                <a:ea typeface="Times New Roman" panose="02020603050405020304" pitchFamily="18" charset="0"/>
              </a:endParaRPr>
            </a:p>
          </p:txBody>
        </p:sp>
        <p:sp>
          <p:nvSpPr>
            <p:cNvPr id="10" name="Rounded Rectangle 9">
              <a:extLst>
                <a:ext uri="{FF2B5EF4-FFF2-40B4-BE49-F238E27FC236}">
                  <a16:creationId xmlns:a16="http://schemas.microsoft.com/office/drawing/2014/main" id="{C022D05E-8C99-54E0-D03F-A2B00B9C17AE}"/>
                </a:ext>
              </a:extLst>
            </p:cNvPr>
            <p:cNvSpPr/>
            <p:nvPr/>
          </p:nvSpPr>
          <p:spPr>
            <a:xfrm>
              <a:off x="5199052" y="3083836"/>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a:solidFill>
                    <a:srgbClr val="000000"/>
                  </a:solidFill>
                  <a:latin typeface="Times New Roman" panose="02020603050405020304" pitchFamily="18" charset="0"/>
                  <a:ea typeface="+mn-ea"/>
                  <a:cs typeface="+mn-cs"/>
                </a:rPr>
                <a:t>Antecedent-based</a:t>
              </a:r>
              <a:endParaRPr lang="en-US" sz="2000">
                <a:effectLst/>
                <a:latin typeface="Times New Roman" panose="02020603050405020304" pitchFamily="18" charset="0"/>
                <a:ea typeface="Times New Roman" panose="02020603050405020304" pitchFamily="18" charset="0"/>
              </a:endParaRPr>
            </a:p>
          </p:txBody>
        </p:sp>
        <p:sp>
          <p:nvSpPr>
            <p:cNvPr id="11" name="Rounded Rectangle 10">
              <a:extLst>
                <a:ext uri="{FF2B5EF4-FFF2-40B4-BE49-F238E27FC236}">
                  <a16:creationId xmlns:a16="http://schemas.microsoft.com/office/drawing/2014/main" id="{C97C15D2-5B62-F145-BD8B-53ED611EA992}"/>
                </a:ext>
              </a:extLst>
            </p:cNvPr>
            <p:cNvSpPr/>
            <p:nvPr/>
          </p:nvSpPr>
          <p:spPr>
            <a:xfrm>
              <a:off x="5183795" y="2053468"/>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Neurodevelopmental</a:t>
              </a:r>
              <a:endParaRPr lang="en-US" sz="2000" dirty="0">
                <a:effectLst/>
                <a:latin typeface="Times New Roman" panose="02020603050405020304" pitchFamily="18" charset="0"/>
                <a:ea typeface="Times New Roman" panose="02020603050405020304" pitchFamily="18" charset="0"/>
              </a:endParaRPr>
            </a:p>
          </p:txBody>
        </p:sp>
        <p:sp>
          <p:nvSpPr>
            <p:cNvPr id="12" name="Rounded Rectangle 11">
              <a:extLst>
                <a:ext uri="{FF2B5EF4-FFF2-40B4-BE49-F238E27FC236}">
                  <a16:creationId xmlns:a16="http://schemas.microsoft.com/office/drawing/2014/main" id="{EA143F9D-D053-FF68-027A-049FF6390656}"/>
                </a:ext>
              </a:extLst>
            </p:cNvPr>
            <p:cNvSpPr/>
            <p:nvPr/>
          </p:nvSpPr>
          <p:spPr>
            <a:xfrm>
              <a:off x="5193340" y="1010932"/>
              <a:ext cx="2424015" cy="85260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607058">
                <a:spcAft>
                  <a:spcPts val="570"/>
                </a:spcAft>
              </a:pPr>
              <a:r>
                <a:rPr lang="en-US" sz="2280" kern="1200" dirty="0">
                  <a:solidFill>
                    <a:srgbClr val="000000"/>
                  </a:solidFill>
                  <a:latin typeface="Times New Roman" panose="02020603050405020304" pitchFamily="18" charset="0"/>
                  <a:ea typeface="+mn-ea"/>
                  <a:cs typeface="+mn-cs"/>
                </a:rPr>
                <a:t>Increased knowledge of FASD</a:t>
              </a:r>
              <a:endParaRPr lang="en-US" sz="2000" dirty="0">
                <a:effectLst/>
                <a:latin typeface="Times New Roman" panose="02020603050405020304" pitchFamily="18" charset="0"/>
                <a:ea typeface="Times New Roman" panose="02020603050405020304" pitchFamily="18" charset="0"/>
              </a:endParaRPr>
            </a:p>
          </p:txBody>
        </p:sp>
        <p:sp>
          <p:nvSpPr>
            <p:cNvPr id="13" name="Rounded Rectangle 12">
              <a:extLst>
                <a:ext uri="{FF2B5EF4-FFF2-40B4-BE49-F238E27FC236}">
                  <a16:creationId xmlns:a16="http://schemas.microsoft.com/office/drawing/2014/main" id="{614FC2D6-BF2E-C3A2-60DD-55085AC14B4E}"/>
                </a:ext>
              </a:extLst>
            </p:cNvPr>
            <p:cNvSpPr/>
            <p:nvPr/>
          </p:nvSpPr>
          <p:spPr>
            <a:xfrm>
              <a:off x="5199053" y="24061"/>
              <a:ext cx="2424014" cy="905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280" b="1" kern="1200" dirty="0">
                  <a:solidFill>
                    <a:schemeClr val="bg1"/>
                  </a:solidFill>
                  <a:latin typeface="Times New Roman" panose="02020603050405020304" pitchFamily="18" charset="0"/>
                  <a:ea typeface="+mn-ea"/>
                  <a:cs typeface="+mn-cs"/>
                </a:rPr>
                <a:t>Theorized</a:t>
              </a:r>
              <a:r>
                <a:rPr lang="en-US" sz="2280" b="1" kern="1200" dirty="0">
                  <a:solidFill>
                    <a:srgbClr val="555555"/>
                  </a:solidFill>
                  <a:latin typeface="Times New Roman" panose="02020603050405020304" pitchFamily="18" charset="0"/>
                  <a:ea typeface="+mn-ea"/>
                  <a:cs typeface="+mn-cs"/>
                </a:rPr>
                <a:t> </a:t>
              </a:r>
              <a:r>
                <a:rPr lang="en-US" sz="2280" b="1" kern="1200" dirty="0">
                  <a:solidFill>
                    <a:schemeClr val="bg1"/>
                  </a:solidFill>
                  <a:latin typeface="Times New Roman" panose="02020603050405020304" pitchFamily="18" charset="0"/>
                  <a:ea typeface="+mn-ea"/>
                  <a:cs typeface="+mn-cs"/>
                </a:rPr>
                <a:t>Change</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14" name="Down Arrow 13">
              <a:extLst>
                <a:ext uri="{FF2B5EF4-FFF2-40B4-BE49-F238E27FC236}">
                  <a16:creationId xmlns:a16="http://schemas.microsoft.com/office/drawing/2014/main" id="{FC236F19-CB96-2222-51C7-8302E879EF56}"/>
                </a:ext>
              </a:extLst>
            </p:cNvPr>
            <p:cNvSpPr/>
            <p:nvPr/>
          </p:nvSpPr>
          <p:spPr>
            <a:xfrm>
              <a:off x="6235847" y="1879062"/>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15" name="Down Arrow 14">
              <a:extLst>
                <a:ext uri="{FF2B5EF4-FFF2-40B4-BE49-F238E27FC236}">
                  <a16:creationId xmlns:a16="http://schemas.microsoft.com/office/drawing/2014/main" id="{D206B5B7-CCD6-6705-4925-2F6CDD090594}"/>
                </a:ext>
              </a:extLst>
            </p:cNvPr>
            <p:cNvSpPr/>
            <p:nvPr/>
          </p:nvSpPr>
          <p:spPr>
            <a:xfrm>
              <a:off x="6235847" y="2919661"/>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16" name="Down Arrow 15">
              <a:extLst>
                <a:ext uri="{FF2B5EF4-FFF2-40B4-BE49-F238E27FC236}">
                  <a16:creationId xmlns:a16="http://schemas.microsoft.com/office/drawing/2014/main" id="{394EBFAC-6BAB-D1F5-7C7B-B45C38E8240B}"/>
                </a:ext>
              </a:extLst>
            </p:cNvPr>
            <p:cNvSpPr/>
            <p:nvPr/>
          </p:nvSpPr>
          <p:spPr>
            <a:xfrm>
              <a:off x="6235847" y="3937661"/>
              <a:ext cx="255238" cy="1681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grpSp>
      <p:sp>
        <p:nvSpPr>
          <p:cNvPr id="45" name="Rounded Rectangle 44">
            <a:extLst>
              <a:ext uri="{FF2B5EF4-FFF2-40B4-BE49-F238E27FC236}">
                <a16:creationId xmlns:a16="http://schemas.microsoft.com/office/drawing/2014/main" id="{5E303796-EF59-9AFD-B133-AFE14FDDA48F}"/>
              </a:ext>
            </a:extLst>
          </p:cNvPr>
          <p:cNvSpPr/>
          <p:nvPr/>
        </p:nvSpPr>
        <p:spPr>
          <a:xfrm>
            <a:off x="8772011" y="5077039"/>
            <a:ext cx="2837988" cy="867861"/>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400" dirty="0">
                <a:latin typeface="Times New Roman" panose="02020603050405020304" pitchFamily="18" charset="0"/>
                <a:ea typeface="Times New Roman" panose="02020603050405020304" pitchFamily="18" charset="0"/>
              </a:rPr>
              <a:t> No effect</a:t>
            </a:r>
            <a:endParaRPr lang="en-US" sz="2400" dirty="0">
              <a:effectLst/>
              <a:latin typeface="Times New Roman" panose="02020603050405020304" pitchFamily="18" charset="0"/>
              <a:ea typeface="Times New Roman" panose="02020603050405020304" pitchFamily="18" charset="0"/>
            </a:endParaRPr>
          </a:p>
        </p:txBody>
      </p:sp>
      <p:sp>
        <p:nvSpPr>
          <p:cNvPr id="21" name="Rounded Rectangle 20">
            <a:extLst>
              <a:ext uri="{FF2B5EF4-FFF2-40B4-BE49-F238E27FC236}">
                <a16:creationId xmlns:a16="http://schemas.microsoft.com/office/drawing/2014/main" id="{0971010F-2EDA-59F1-3528-2A7010B68990}"/>
              </a:ext>
            </a:extLst>
          </p:cNvPr>
          <p:cNvSpPr/>
          <p:nvPr/>
        </p:nvSpPr>
        <p:spPr>
          <a:xfrm>
            <a:off x="8808925" y="1964888"/>
            <a:ext cx="2837988" cy="86786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400" dirty="0">
                <a:effectLst/>
                <a:latin typeface="Times New Roman" panose="02020603050405020304" pitchFamily="18" charset="0"/>
                <a:ea typeface="Times New Roman" panose="02020603050405020304" pitchFamily="18" charset="0"/>
              </a:rPr>
              <a:t>Mixed</a:t>
            </a:r>
          </a:p>
        </p:txBody>
      </p:sp>
      <p:sp>
        <p:nvSpPr>
          <p:cNvPr id="23" name="Rounded Rectangle 22">
            <a:extLst>
              <a:ext uri="{FF2B5EF4-FFF2-40B4-BE49-F238E27FC236}">
                <a16:creationId xmlns:a16="http://schemas.microsoft.com/office/drawing/2014/main" id="{5B586532-80C2-35D4-8529-E1ED727B25F8}"/>
              </a:ext>
            </a:extLst>
          </p:cNvPr>
          <p:cNvSpPr/>
          <p:nvPr/>
        </p:nvSpPr>
        <p:spPr>
          <a:xfrm>
            <a:off x="8808925" y="3010277"/>
            <a:ext cx="2837988" cy="86786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400" dirty="0">
                <a:effectLst/>
                <a:latin typeface="Times New Roman" panose="02020603050405020304" pitchFamily="18" charset="0"/>
                <a:ea typeface="Times New Roman" panose="02020603050405020304" pitchFamily="18" charset="0"/>
              </a:rPr>
              <a:t>Increase in all</a:t>
            </a:r>
          </a:p>
        </p:txBody>
      </p:sp>
      <p:sp>
        <p:nvSpPr>
          <p:cNvPr id="24" name="Rounded Rectangle 23">
            <a:extLst>
              <a:ext uri="{FF2B5EF4-FFF2-40B4-BE49-F238E27FC236}">
                <a16:creationId xmlns:a16="http://schemas.microsoft.com/office/drawing/2014/main" id="{EA5479E4-AF2D-142F-2773-F65A47D614D1}"/>
              </a:ext>
            </a:extLst>
          </p:cNvPr>
          <p:cNvSpPr/>
          <p:nvPr/>
        </p:nvSpPr>
        <p:spPr>
          <a:xfrm>
            <a:off x="8772011" y="4058057"/>
            <a:ext cx="2837988" cy="86786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07058">
              <a:spcAft>
                <a:spcPts val="570"/>
              </a:spcAft>
            </a:pPr>
            <a:r>
              <a:rPr lang="en-US" sz="2400" dirty="0">
                <a:latin typeface="Times New Roman" panose="02020603050405020304" pitchFamily="18" charset="0"/>
                <a:ea typeface="Times New Roman" panose="02020603050405020304" pitchFamily="18" charset="0"/>
              </a:rPr>
              <a:t>Positive effect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4648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0C881E-D1BD-07C8-F55D-EC0AB2E5CBA9}"/>
              </a:ext>
            </a:extLst>
          </p:cNvPr>
          <p:cNvSpPr>
            <a:spLocks noGrp="1"/>
          </p:cNvSpPr>
          <p:nvPr>
            <p:ph type="title"/>
          </p:nvPr>
        </p:nvSpPr>
        <p:spPr>
          <a:xfrm>
            <a:off x="686834" y="1153572"/>
            <a:ext cx="3200400" cy="4461163"/>
          </a:xfrm>
        </p:spPr>
        <p:txBody>
          <a:bodyPr>
            <a:normAutofit/>
          </a:bodyPr>
          <a:lstStyle/>
          <a:p>
            <a:r>
              <a:rPr lang="en-US">
                <a:solidFill>
                  <a:srgbClr val="FFFFFF"/>
                </a:solidFill>
              </a:rPr>
              <a:t>Future Directions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349DFB4-ABB6-9984-AACD-5A9D6F8AAC18}"/>
              </a:ext>
            </a:extLst>
          </p:cNvPr>
          <p:cNvSpPr>
            <a:spLocks noGrp="1"/>
          </p:cNvSpPr>
          <p:nvPr>
            <p:ph idx="1"/>
          </p:nvPr>
        </p:nvSpPr>
        <p:spPr>
          <a:xfrm>
            <a:off x="4447308" y="591344"/>
            <a:ext cx="6906491" cy="5585619"/>
          </a:xfrm>
        </p:spPr>
        <p:txBody>
          <a:bodyPr anchor="ctr">
            <a:normAutofit/>
          </a:bodyPr>
          <a:lstStyle/>
          <a:p>
            <a:r>
              <a:rPr lang="en-US" dirty="0"/>
              <a:t>Improvements/considerations</a:t>
            </a:r>
          </a:p>
          <a:p>
            <a:r>
              <a:rPr lang="en-US" dirty="0"/>
              <a:t>Recruitment of more diverse participants</a:t>
            </a:r>
          </a:p>
          <a:p>
            <a:r>
              <a:rPr lang="en-US" dirty="0"/>
              <a:t>Testing of causal outcomes</a:t>
            </a:r>
          </a:p>
          <a:p>
            <a:r>
              <a:rPr lang="en-US" dirty="0"/>
              <a:t>Dissemination and implementation</a:t>
            </a:r>
          </a:p>
          <a:p>
            <a:endParaRPr lang="en-US" dirty="0"/>
          </a:p>
        </p:txBody>
      </p:sp>
    </p:spTree>
    <p:extLst>
      <p:ext uri="{BB962C8B-B14F-4D97-AF65-F5344CB8AC3E}">
        <p14:creationId xmlns:p14="http://schemas.microsoft.com/office/powerpoint/2010/main" val="891549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C24686-4E3E-2600-E1E8-420C53EDFF6D}"/>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a:solidFill>
                  <a:schemeClr val="tx1"/>
                </a:solidFill>
                <a:latin typeface="+mj-lt"/>
                <a:ea typeface="+mj-ea"/>
                <a:cs typeface="+mj-cs"/>
              </a:rPr>
              <a:t>Why is intervening in school so important?</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847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57FF847-E4BF-19E4-740B-BCF58CD2D01F}"/>
              </a:ext>
            </a:extLst>
          </p:cNvPr>
          <p:cNvSpPr txBox="1"/>
          <p:nvPr/>
        </p:nvSpPr>
        <p:spPr>
          <a:xfrm>
            <a:off x="9290890" y="6512661"/>
            <a:ext cx="2730124" cy="385269"/>
          </a:xfrm>
          <a:prstGeom prst="rect">
            <a:avLst/>
          </a:prstGeom>
        </p:spPr>
        <p:txBody>
          <a:bodyPr vert="horz" lIns="91440" tIns="45720" rIns="91440" bIns="45720" rtlCol="0" anchor="ctr">
            <a:normAutofit/>
          </a:bodyPr>
          <a:lstStyle/>
          <a:p>
            <a:pPr>
              <a:lnSpc>
                <a:spcPct val="90000"/>
              </a:lnSpc>
              <a:spcAft>
                <a:spcPts val="600"/>
              </a:spcAft>
            </a:pPr>
            <a:r>
              <a:rPr lang="en-US" sz="2000" dirty="0"/>
              <a:t>McLachlan et al., 2020</a:t>
            </a:r>
          </a:p>
        </p:txBody>
      </p:sp>
      <p:pic>
        <p:nvPicPr>
          <p:cNvPr id="7" name="Picture 6" descr="A graph of the number of problems&#10;&#10;Description automatically generated">
            <a:extLst>
              <a:ext uri="{FF2B5EF4-FFF2-40B4-BE49-F238E27FC236}">
                <a16:creationId xmlns:a16="http://schemas.microsoft.com/office/drawing/2014/main" id="{5A04FA9B-894D-B738-4DCB-01697A0E7204}"/>
              </a:ext>
            </a:extLst>
          </p:cNvPr>
          <p:cNvPicPr>
            <a:picLocks noChangeAspect="1"/>
          </p:cNvPicPr>
          <p:nvPr/>
        </p:nvPicPr>
        <p:blipFill>
          <a:blip r:embed="rId3"/>
          <a:stretch>
            <a:fillRect/>
          </a:stretch>
        </p:blipFill>
        <p:spPr>
          <a:xfrm>
            <a:off x="1178411" y="1338709"/>
            <a:ext cx="9835175" cy="4179946"/>
          </a:xfrm>
          <a:prstGeom prst="rect">
            <a:avLst/>
          </a:prstGeom>
        </p:spPr>
      </p:pic>
      <p:sp>
        <p:nvSpPr>
          <p:cNvPr id="9" name="Rectangle 8">
            <a:extLst>
              <a:ext uri="{FF2B5EF4-FFF2-40B4-BE49-F238E27FC236}">
                <a16:creationId xmlns:a16="http://schemas.microsoft.com/office/drawing/2014/main" id="{2A2A1930-9622-408E-4F55-D11949B8AFE7}"/>
              </a:ext>
            </a:extLst>
          </p:cNvPr>
          <p:cNvSpPr/>
          <p:nvPr/>
        </p:nvSpPr>
        <p:spPr>
          <a:xfrm>
            <a:off x="1178411" y="1650381"/>
            <a:ext cx="1430975" cy="3864178"/>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33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189A8-F69A-9564-4279-5CC2148D85DE}"/>
              </a:ext>
            </a:extLst>
          </p:cNvPr>
          <p:cNvSpPr>
            <a:spLocks noGrp="1"/>
          </p:cNvSpPr>
          <p:nvPr>
            <p:ph type="title"/>
          </p:nvPr>
        </p:nvSpPr>
        <p:spPr/>
        <p:txBody>
          <a:bodyPr>
            <a:normAutofit/>
          </a:bodyPr>
          <a:lstStyle/>
          <a:p>
            <a:r>
              <a:rPr lang="en-US" sz="5400" dirty="0"/>
              <a:t>Current Research</a:t>
            </a:r>
          </a:p>
        </p:txBody>
      </p:sp>
      <p:graphicFrame>
        <p:nvGraphicFramePr>
          <p:cNvPr id="8" name="Content Placeholder 7">
            <a:extLst>
              <a:ext uri="{FF2B5EF4-FFF2-40B4-BE49-F238E27FC236}">
                <a16:creationId xmlns:a16="http://schemas.microsoft.com/office/drawing/2014/main" id="{88D193E8-A49B-BF95-9F6A-C232F132CF22}"/>
              </a:ext>
            </a:extLst>
          </p:cNvPr>
          <p:cNvGraphicFramePr>
            <a:graphicFrameLocks noGrp="1"/>
          </p:cNvGraphicFramePr>
          <p:nvPr>
            <p:ph idx="1"/>
            <p:extLst>
              <p:ext uri="{D42A27DB-BD31-4B8C-83A1-F6EECF244321}">
                <p14:modId xmlns:p14="http://schemas.microsoft.com/office/powerpoint/2010/main" val="1923274114"/>
              </p:ext>
            </p:extLst>
          </p:nvPr>
        </p:nvGraphicFramePr>
        <p:xfrm>
          <a:off x="3566160" y="365125"/>
          <a:ext cx="8168640" cy="612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0925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189A8-F69A-9564-4279-5CC2148D85DE}"/>
              </a:ext>
            </a:extLst>
          </p:cNvPr>
          <p:cNvSpPr>
            <a:spLocks noGrp="1"/>
          </p:cNvSpPr>
          <p:nvPr>
            <p:ph type="title"/>
          </p:nvPr>
        </p:nvSpPr>
        <p:spPr/>
        <p:txBody>
          <a:bodyPr>
            <a:normAutofit/>
          </a:bodyPr>
          <a:lstStyle/>
          <a:p>
            <a:r>
              <a:rPr lang="en-US" sz="5400" dirty="0"/>
              <a:t>Education Research</a:t>
            </a:r>
          </a:p>
        </p:txBody>
      </p:sp>
      <p:graphicFrame>
        <p:nvGraphicFramePr>
          <p:cNvPr id="8" name="Content Placeholder 7">
            <a:extLst>
              <a:ext uri="{FF2B5EF4-FFF2-40B4-BE49-F238E27FC236}">
                <a16:creationId xmlns:a16="http://schemas.microsoft.com/office/drawing/2014/main" id="{88D193E8-A49B-BF95-9F6A-C232F132CF22}"/>
              </a:ext>
            </a:extLst>
          </p:cNvPr>
          <p:cNvGraphicFramePr>
            <a:graphicFrameLocks noGrp="1"/>
          </p:cNvGraphicFramePr>
          <p:nvPr>
            <p:ph idx="1"/>
            <p:extLst>
              <p:ext uri="{D42A27DB-BD31-4B8C-83A1-F6EECF244321}">
                <p14:modId xmlns:p14="http://schemas.microsoft.com/office/powerpoint/2010/main" val="4028558708"/>
              </p:ext>
            </p:extLst>
          </p:nvPr>
        </p:nvGraphicFramePr>
        <p:xfrm>
          <a:off x="3566160" y="365125"/>
          <a:ext cx="8168640" cy="612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36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88D193E8-A49B-BF95-9F6A-C232F132CF22}"/>
              </a:ext>
            </a:extLst>
          </p:cNvPr>
          <p:cNvGraphicFramePr>
            <a:graphicFrameLocks noGrp="1"/>
          </p:cNvGraphicFramePr>
          <p:nvPr>
            <p:ph idx="1"/>
            <p:extLst>
              <p:ext uri="{D42A27DB-BD31-4B8C-83A1-F6EECF244321}">
                <p14:modId xmlns:p14="http://schemas.microsoft.com/office/powerpoint/2010/main" val="2802172677"/>
              </p:ext>
            </p:extLst>
          </p:nvPr>
        </p:nvGraphicFramePr>
        <p:xfrm>
          <a:off x="167640" y="365125"/>
          <a:ext cx="10896600" cy="612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904189A8-F69A-9564-4279-5CC2148D85DE}"/>
              </a:ext>
            </a:extLst>
          </p:cNvPr>
          <p:cNvSpPr>
            <a:spLocks noGrp="1"/>
          </p:cNvSpPr>
          <p:nvPr>
            <p:ph type="title"/>
          </p:nvPr>
        </p:nvSpPr>
        <p:spPr/>
        <p:txBody>
          <a:bodyPr>
            <a:normAutofit/>
          </a:bodyPr>
          <a:lstStyle/>
          <a:p>
            <a:r>
              <a:rPr lang="en-US" sz="6000" dirty="0"/>
              <a:t>New framework</a:t>
            </a:r>
          </a:p>
        </p:txBody>
      </p:sp>
    </p:spTree>
    <p:extLst>
      <p:ext uri="{BB962C8B-B14F-4D97-AF65-F5344CB8AC3E}">
        <p14:creationId xmlns:p14="http://schemas.microsoft.com/office/powerpoint/2010/main" val="4067856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age at interview&#10;&#10;Description automatically generated with medium confidence">
            <a:extLst>
              <a:ext uri="{FF2B5EF4-FFF2-40B4-BE49-F238E27FC236}">
                <a16:creationId xmlns:a16="http://schemas.microsoft.com/office/drawing/2014/main" id="{63D03487-FA5C-6F99-A194-55E7B541B4A8}"/>
              </a:ext>
            </a:extLst>
          </p:cNvPr>
          <p:cNvPicPr>
            <a:picLocks noGrp="1" noChangeAspect="1"/>
          </p:cNvPicPr>
          <p:nvPr>
            <p:ph idx="1"/>
          </p:nvPr>
        </p:nvPicPr>
        <p:blipFill>
          <a:blip r:embed="rId3"/>
          <a:stretch>
            <a:fillRect/>
          </a:stretch>
        </p:blipFill>
        <p:spPr>
          <a:xfrm>
            <a:off x="664662" y="964023"/>
            <a:ext cx="10162653" cy="452237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TextBox 5">
            <a:extLst>
              <a:ext uri="{FF2B5EF4-FFF2-40B4-BE49-F238E27FC236}">
                <a16:creationId xmlns:a16="http://schemas.microsoft.com/office/drawing/2014/main" id="{D3CA2259-AD6F-0621-E446-721B274FF957}"/>
              </a:ext>
            </a:extLst>
          </p:cNvPr>
          <p:cNvSpPr txBox="1"/>
          <p:nvPr/>
        </p:nvSpPr>
        <p:spPr>
          <a:xfrm>
            <a:off x="9061908" y="6172200"/>
            <a:ext cx="2468453" cy="296718"/>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dirty="0" err="1"/>
              <a:t>Streissguth</a:t>
            </a:r>
            <a:r>
              <a:rPr lang="en-US" dirty="0"/>
              <a:t> et al., 2004</a:t>
            </a:r>
          </a:p>
        </p:txBody>
      </p:sp>
      <p:sp>
        <p:nvSpPr>
          <p:cNvPr id="7" name="Rectangle 6">
            <a:extLst>
              <a:ext uri="{FF2B5EF4-FFF2-40B4-BE49-F238E27FC236}">
                <a16:creationId xmlns:a16="http://schemas.microsoft.com/office/drawing/2014/main" id="{49D26F98-A703-3DA3-6C84-4C1E3B7B95E1}"/>
              </a:ext>
            </a:extLst>
          </p:cNvPr>
          <p:cNvSpPr/>
          <p:nvPr/>
        </p:nvSpPr>
        <p:spPr>
          <a:xfrm>
            <a:off x="3702205" y="2141034"/>
            <a:ext cx="1717288" cy="3635298"/>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8B09E84-F11A-25B4-BAC3-DFAE0119AF18}"/>
              </a:ext>
            </a:extLst>
          </p:cNvPr>
          <p:cNvSpPr/>
          <p:nvPr/>
        </p:nvSpPr>
        <p:spPr>
          <a:xfrm>
            <a:off x="3702205" y="3429000"/>
            <a:ext cx="869795" cy="1539815"/>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99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2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graph of age at interview&#10;&#10;Description automatically generated with medium confidence">
            <a:extLst>
              <a:ext uri="{FF2B5EF4-FFF2-40B4-BE49-F238E27FC236}">
                <a16:creationId xmlns:a16="http://schemas.microsoft.com/office/drawing/2014/main" id="{63D03487-FA5C-6F99-A194-55E7B541B4A8}"/>
              </a:ext>
            </a:extLst>
          </p:cNvPr>
          <p:cNvPicPr>
            <a:picLocks noGrp="1" noChangeAspect="1"/>
          </p:cNvPicPr>
          <p:nvPr>
            <p:ph idx="1"/>
          </p:nvPr>
        </p:nvPicPr>
        <p:blipFill>
          <a:blip r:embed="rId3"/>
          <a:stretch>
            <a:fillRect/>
          </a:stretch>
        </p:blipFill>
        <p:spPr>
          <a:xfrm>
            <a:off x="664662" y="964023"/>
            <a:ext cx="10162653" cy="452237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TextBox 5">
            <a:extLst>
              <a:ext uri="{FF2B5EF4-FFF2-40B4-BE49-F238E27FC236}">
                <a16:creationId xmlns:a16="http://schemas.microsoft.com/office/drawing/2014/main" id="{D3CA2259-AD6F-0621-E446-721B274FF957}"/>
              </a:ext>
            </a:extLst>
          </p:cNvPr>
          <p:cNvSpPr txBox="1"/>
          <p:nvPr/>
        </p:nvSpPr>
        <p:spPr>
          <a:xfrm>
            <a:off x="9061908" y="6172200"/>
            <a:ext cx="2468453" cy="296718"/>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dirty="0" err="1"/>
              <a:t>Streissguth</a:t>
            </a:r>
            <a:r>
              <a:rPr lang="en-US" dirty="0"/>
              <a:t> et al., 2004</a:t>
            </a:r>
          </a:p>
        </p:txBody>
      </p:sp>
      <p:sp>
        <p:nvSpPr>
          <p:cNvPr id="7" name="Rectangle 6">
            <a:extLst>
              <a:ext uri="{FF2B5EF4-FFF2-40B4-BE49-F238E27FC236}">
                <a16:creationId xmlns:a16="http://schemas.microsoft.com/office/drawing/2014/main" id="{49D26F98-A703-3DA3-6C84-4C1E3B7B95E1}"/>
              </a:ext>
            </a:extLst>
          </p:cNvPr>
          <p:cNvSpPr/>
          <p:nvPr/>
        </p:nvSpPr>
        <p:spPr>
          <a:xfrm>
            <a:off x="3702205" y="2141034"/>
            <a:ext cx="1717288" cy="3635298"/>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96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A4BC4A-FF36-E6FD-CB1A-DD24A5F8E828}"/>
              </a:ext>
            </a:extLst>
          </p:cNvPr>
          <p:cNvSpPr>
            <a:spLocks noGrp="1"/>
          </p:cNvSpPr>
          <p:nvPr>
            <p:ph type="title"/>
          </p:nvPr>
        </p:nvSpPr>
        <p:spPr>
          <a:xfrm>
            <a:off x="686834" y="1153572"/>
            <a:ext cx="3200400" cy="4461163"/>
          </a:xfrm>
        </p:spPr>
        <p:txBody>
          <a:bodyPr>
            <a:normAutofit/>
          </a:bodyPr>
          <a:lstStyle/>
          <a:p>
            <a:r>
              <a:rPr lang="en-US">
                <a:solidFill>
                  <a:srgbClr val="FFFFFF"/>
                </a:solidFill>
              </a:rPr>
              <a:t>Implications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4E6352C-1980-0515-4309-29F5997B8C0C}"/>
              </a:ext>
            </a:extLst>
          </p:cNvPr>
          <p:cNvSpPr>
            <a:spLocks noGrp="1"/>
          </p:cNvSpPr>
          <p:nvPr>
            <p:ph idx="1"/>
          </p:nvPr>
        </p:nvSpPr>
        <p:spPr>
          <a:xfrm>
            <a:off x="4447308" y="591344"/>
            <a:ext cx="6906491" cy="5585619"/>
          </a:xfrm>
        </p:spPr>
        <p:txBody>
          <a:bodyPr anchor="ctr">
            <a:normAutofit/>
          </a:bodyPr>
          <a:lstStyle/>
          <a:p>
            <a:pPr marL="514350" indent="-514350">
              <a:buAutoNum type="arabicPeriod"/>
            </a:pPr>
            <a:r>
              <a:rPr lang="en-US" dirty="0"/>
              <a:t>Some adverse life experiences may be in part due to early suspension and expulsion</a:t>
            </a:r>
          </a:p>
          <a:p>
            <a:pPr marL="514350" indent="-514350">
              <a:buAutoNum type="arabicPeriod"/>
            </a:pPr>
            <a:r>
              <a:rPr lang="en-US" dirty="0"/>
              <a:t>Intervening in school, especially early, may help to prevent adverse life experiences in adolescence and adulthood</a:t>
            </a:r>
          </a:p>
        </p:txBody>
      </p:sp>
    </p:spTree>
    <p:extLst>
      <p:ext uri="{BB962C8B-B14F-4D97-AF65-F5344CB8AC3E}">
        <p14:creationId xmlns:p14="http://schemas.microsoft.com/office/powerpoint/2010/main" val="3140968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DA6D6-A2EF-F5D2-EBD4-7769EDFCF307}"/>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4CE22E45-8779-D5B3-A732-F6D3774A2FF1}"/>
              </a:ext>
            </a:extLst>
          </p:cNvPr>
          <p:cNvSpPr>
            <a:spLocks noGrp="1"/>
          </p:cNvSpPr>
          <p:nvPr>
            <p:ph idx="1"/>
          </p:nvPr>
        </p:nvSpPr>
        <p:spPr>
          <a:xfrm>
            <a:off x="838200" y="1825625"/>
            <a:ext cx="10515600" cy="1235301"/>
          </a:xfrm>
        </p:spPr>
        <p:txBody>
          <a:bodyPr>
            <a:normAutofit fontScale="92500" lnSpcReduction="20000"/>
          </a:bodyPr>
          <a:lstStyle/>
          <a:p>
            <a:r>
              <a:rPr lang="en-US" dirty="0"/>
              <a:t>NICHD F31 HD106625</a:t>
            </a:r>
          </a:p>
          <a:p>
            <a:r>
              <a:rPr lang="en-US" dirty="0"/>
              <a:t>Thrive FASD Lab</a:t>
            </a:r>
          </a:p>
          <a:p>
            <a:r>
              <a:rPr lang="en-US" dirty="0"/>
              <a:t>Mentor and consultant team</a:t>
            </a:r>
          </a:p>
        </p:txBody>
      </p:sp>
      <p:grpSp>
        <p:nvGrpSpPr>
          <p:cNvPr id="10" name="Group 10">
            <a:extLst>
              <a:ext uri="{FF2B5EF4-FFF2-40B4-BE49-F238E27FC236}">
                <a16:creationId xmlns:a16="http://schemas.microsoft.com/office/drawing/2014/main" id="{3C1B69F8-53B3-E7C1-9A65-669F04AE5B4E}"/>
              </a:ext>
            </a:extLst>
          </p:cNvPr>
          <p:cNvGrpSpPr>
            <a:grpSpLocks noChangeAspect="1"/>
          </p:cNvGrpSpPr>
          <p:nvPr/>
        </p:nvGrpSpPr>
        <p:grpSpPr>
          <a:xfrm>
            <a:off x="3478724" y="3692384"/>
            <a:ext cx="1623393" cy="2286000"/>
            <a:chOff x="0" y="0"/>
            <a:chExt cx="3159322" cy="4571483"/>
          </a:xfrm>
        </p:grpSpPr>
        <p:sp>
          <p:nvSpPr>
            <p:cNvPr id="11" name="Freeform 11">
              <a:extLst>
                <a:ext uri="{FF2B5EF4-FFF2-40B4-BE49-F238E27FC236}">
                  <a16:creationId xmlns:a16="http://schemas.microsoft.com/office/drawing/2014/main" id="{A897EB49-B9B3-1EE6-6DD7-771746B64683}"/>
                </a:ext>
              </a:extLst>
            </p:cNvPr>
            <p:cNvSpPr/>
            <p:nvPr/>
          </p:nvSpPr>
          <p:spPr>
            <a:xfrm>
              <a:off x="0" y="0"/>
              <a:ext cx="3159322" cy="4571483"/>
            </a:xfrm>
            <a:custGeom>
              <a:avLst/>
              <a:gdLst/>
              <a:ahLst/>
              <a:cxnLst/>
              <a:rect l="l" t="t" r="r" b="b"/>
              <a:pathLst>
                <a:path w="3159322" h="4571483">
                  <a:moveTo>
                    <a:pt x="0" y="0"/>
                  </a:moveTo>
                  <a:lnTo>
                    <a:pt x="3159322" y="0"/>
                  </a:lnTo>
                  <a:lnTo>
                    <a:pt x="3159322" y="4571483"/>
                  </a:lnTo>
                  <a:lnTo>
                    <a:pt x="0" y="4571483"/>
                  </a:lnTo>
                  <a:lnTo>
                    <a:pt x="0" y="0"/>
                  </a:lnTo>
                  <a:close/>
                </a:path>
              </a:pathLst>
            </a:custGeom>
            <a:blipFill>
              <a:blip r:embed="rId2"/>
              <a:stretch>
                <a:fillRect l="-316333" r="-10512" b="-96537"/>
              </a:stretch>
            </a:blipFill>
          </p:spPr>
          <p:txBody>
            <a:bodyPr/>
            <a:lstStyle/>
            <a:p>
              <a:endParaRPr lang="en-US"/>
            </a:p>
          </p:txBody>
        </p:sp>
        <p:sp>
          <p:nvSpPr>
            <p:cNvPr id="12" name="Freeform 12">
              <a:extLst>
                <a:ext uri="{FF2B5EF4-FFF2-40B4-BE49-F238E27FC236}">
                  <a16:creationId xmlns:a16="http://schemas.microsoft.com/office/drawing/2014/main" id="{E451D6DE-04C2-DABD-8B54-60D11C796567}"/>
                </a:ext>
              </a:extLst>
            </p:cNvPr>
            <p:cNvSpPr/>
            <p:nvPr/>
          </p:nvSpPr>
          <p:spPr>
            <a:xfrm>
              <a:off x="0" y="209359"/>
              <a:ext cx="3159322" cy="4362124"/>
            </a:xfrm>
            <a:custGeom>
              <a:avLst/>
              <a:gdLst/>
              <a:ahLst/>
              <a:cxnLst/>
              <a:rect l="l" t="t" r="r" b="b"/>
              <a:pathLst>
                <a:path w="3159322" h="4362124">
                  <a:moveTo>
                    <a:pt x="0" y="0"/>
                  </a:moveTo>
                  <a:lnTo>
                    <a:pt x="3159322" y="0"/>
                  </a:lnTo>
                  <a:lnTo>
                    <a:pt x="3159322" y="4362124"/>
                  </a:lnTo>
                  <a:lnTo>
                    <a:pt x="0" y="4362124"/>
                  </a:lnTo>
                  <a:lnTo>
                    <a:pt x="0" y="0"/>
                  </a:lnTo>
                  <a:close/>
                </a:path>
              </a:pathLst>
            </a:custGeom>
            <a:blipFill>
              <a:blip r:embed="rId3"/>
              <a:stretch>
                <a:fillRect b="-4831"/>
              </a:stretch>
            </a:blipFill>
          </p:spPr>
          <p:txBody>
            <a:bodyPr/>
            <a:lstStyle/>
            <a:p>
              <a:endParaRPr lang="en-US"/>
            </a:p>
          </p:txBody>
        </p:sp>
      </p:grpSp>
      <p:pic>
        <p:nvPicPr>
          <p:cNvPr id="1026" name="Picture 2">
            <a:extLst>
              <a:ext uri="{FF2B5EF4-FFF2-40B4-BE49-F238E27FC236}">
                <a16:creationId xmlns:a16="http://schemas.microsoft.com/office/drawing/2014/main" id="{960B3E03-35FB-6814-0067-5D15F197B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496" y="3881889"/>
            <a:ext cx="2011680" cy="2011680"/>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5">
            <a:extLst>
              <a:ext uri="{FF2B5EF4-FFF2-40B4-BE49-F238E27FC236}">
                <a16:creationId xmlns:a16="http://schemas.microsoft.com/office/drawing/2014/main" id="{25A158D5-C0AF-0C06-5F54-E48454233BB3}"/>
              </a:ext>
            </a:extLst>
          </p:cNvPr>
          <p:cNvSpPr>
            <a:spLocks noChangeAspect="1"/>
          </p:cNvSpPr>
          <p:nvPr/>
        </p:nvSpPr>
        <p:spPr>
          <a:xfrm>
            <a:off x="1254050" y="3159443"/>
            <a:ext cx="2011679" cy="3017520"/>
          </a:xfrm>
          <a:custGeom>
            <a:avLst/>
            <a:gdLst/>
            <a:ahLst/>
            <a:cxnLst/>
            <a:rect l="l" t="t" r="r" b="b"/>
            <a:pathLst>
              <a:path w="2286434" h="3429652">
                <a:moveTo>
                  <a:pt x="0" y="0"/>
                </a:moveTo>
                <a:lnTo>
                  <a:pt x="2286435" y="0"/>
                </a:lnTo>
                <a:lnTo>
                  <a:pt x="2286435" y="3429652"/>
                </a:lnTo>
                <a:lnTo>
                  <a:pt x="0" y="3429652"/>
                </a:lnTo>
                <a:lnTo>
                  <a:pt x="0" y="0"/>
                </a:lnTo>
                <a:close/>
              </a:path>
            </a:pathLst>
          </a:custGeom>
          <a:blipFill>
            <a:blip r:embed="rId5"/>
            <a:stretch>
              <a:fillRect/>
            </a:stretch>
          </a:blipFill>
        </p:spPr>
        <p:txBody>
          <a:bodyPr/>
          <a:lstStyle/>
          <a:p>
            <a:endParaRPr lang="en-US"/>
          </a:p>
        </p:txBody>
      </p:sp>
      <p:grpSp>
        <p:nvGrpSpPr>
          <p:cNvPr id="14" name="Group 6">
            <a:extLst>
              <a:ext uri="{FF2B5EF4-FFF2-40B4-BE49-F238E27FC236}">
                <a16:creationId xmlns:a16="http://schemas.microsoft.com/office/drawing/2014/main" id="{297479A2-8949-EBD8-CAD4-C2A754D910A7}"/>
              </a:ext>
            </a:extLst>
          </p:cNvPr>
          <p:cNvGrpSpPr>
            <a:grpSpLocks noChangeAspect="1"/>
          </p:cNvGrpSpPr>
          <p:nvPr/>
        </p:nvGrpSpPr>
        <p:grpSpPr>
          <a:xfrm>
            <a:off x="7460555" y="3646664"/>
            <a:ext cx="1578213" cy="2377440"/>
            <a:chOff x="0" y="0"/>
            <a:chExt cx="3035607" cy="4572869"/>
          </a:xfrm>
        </p:grpSpPr>
        <p:sp>
          <p:nvSpPr>
            <p:cNvPr id="15" name="Freeform 7">
              <a:extLst>
                <a:ext uri="{FF2B5EF4-FFF2-40B4-BE49-F238E27FC236}">
                  <a16:creationId xmlns:a16="http://schemas.microsoft.com/office/drawing/2014/main" id="{FA78F72A-EA7F-762B-189C-06AC825D110F}"/>
                </a:ext>
              </a:extLst>
            </p:cNvPr>
            <p:cNvSpPr/>
            <p:nvPr/>
          </p:nvSpPr>
          <p:spPr>
            <a:xfrm>
              <a:off x="0" y="0"/>
              <a:ext cx="3035607" cy="4572869"/>
            </a:xfrm>
            <a:custGeom>
              <a:avLst/>
              <a:gdLst/>
              <a:ahLst/>
              <a:cxnLst/>
              <a:rect l="l" t="t" r="r" b="b"/>
              <a:pathLst>
                <a:path w="3035607" h="4572869">
                  <a:moveTo>
                    <a:pt x="0" y="0"/>
                  </a:moveTo>
                  <a:lnTo>
                    <a:pt x="3035607" y="0"/>
                  </a:lnTo>
                  <a:lnTo>
                    <a:pt x="3035607" y="4572869"/>
                  </a:lnTo>
                  <a:lnTo>
                    <a:pt x="0" y="4572869"/>
                  </a:lnTo>
                  <a:lnTo>
                    <a:pt x="0" y="0"/>
                  </a:lnTo>
                  <a:close/>
                </a:path>
              </a:pathLst>
            </a:custGeom>
            <a:blipFill>
              <a:blip r:embed="rId6"/>
              <a:stretch>
                <a:fillRect l="-129391" t="-7056" r="-83776" b="-31449"/>
              </a:stretch>
            </a:blipFill>
          </p:spPr>
          <p:txBody>
            <a:bodyPr/>
            <a:lstStyle/>
            <a:p>
              <a:endParaRPr lang="en-US"/>
            </a:p>
          </p:txBody>
        </p:sp>
        <p:sp>
          <p:nvSpPr>
            <p:cNvPr id="16" name="Freeform 8">
              <a:extLst>
                <a:ext uri="{FF2B5EF4-FFF2-40B4-BE49-F238E27FC236}">
                  <a16:creationId xmlns:a16="http://schemas.microsoft.com/office/drawing/2014/main" id="{CFFB8F8E-D880-F819-A6AE-C39FA5CF875E}"/>
                </a:ext>
              </a:extLst>
            </p:cNvPr>
            <p:cNvSpPr/>
            <p:nvPr/>
          </p:nvSpPr>
          <p:spPr>
            <a:xfrm>
              <a:off x="0" y="0"/>
              <a:ext cx="3035607" cy="4572869"/>
            </a:xfrm>
            <a:custGeom>
              <a:avLst/>
              <a:gdLst/>
              <a:ahLst/>
              <a:cxnLst/>
              <a:rect l="l" t="t" r="r" b="b"/>
              <a:pathLst>
                <a:path w="3035607" h="4572869">
                  <a:moveTo>
                    <a:pt x="0" y="0"/>
                  </a:moveTo>
                  <a:lnTo>
                    <a:pt x="3035607" y="0"/>
                  </a:lnTo>
                  <a:lnTo>
                    <a:pt x="3035607" y="4572869"/>
                  </a:lnTo>
                  <a:lnTo>
                    <a:pt x="0" y="4572869"/>
                  </a:lnTo>
                  <a:lnTo>
                    <a:pt x="0" y="0"/>
                  </a:lnTo>
                  <a:close/>
                </a:path>
              </a:pathLst>
            </a:custGeom>
            <a:blipFill>
              <a:blip r:embed="rId7"/>
              <a:stretch>
                <a:fillRect/>
              </a:stretch>
            </a:blipFill>
          </p:spPr>
          <p:txBody>
            <a:bodyPr/>
            <a:lstStyle/>
            <a:p>
              <a:endParaRPr lang="en-US"/>
            </a:p>
          </p:txBody>
        </p:sp>
      </p:grpSp>
      <p:pic>
        <p:nvPicPr>
          <p:cNvPr id="1030" name="Picture 6" descr="Kristen Love | Warner School of Education">
            <a:extLst>
              <a:ext uri="{FF2B5EF4-FFF2-40B4-BE49-F238E27FC236}">
                <a16:creationId xmlns:a16="http://schemas.microsoft.com/office/drawing/2014/main" id="{AFFAE673-9CCD-94B5-A663-59138D6F28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6771" y="3797075"/>
            <a:ext cx="2227029" cy="22270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logo with a brain and text&#10;&#10;Description automatically generated">
            <a:extLst>
              <a:ext uri="{FF2B5EF4-FFF2-40B4-BE49-F238E27FC236}">
                <a16:creationId xmlns:a16="http://schemas.microsoft.com/office/drawing/2014/main" id="{F0BECEAB-CBE2-C10D-9EE1-85245A18456C}"/>
              </a:ext>
            </a:extLst>
          </p:cNvPr>
          <p:cNvPicPr>
            <a:picLocks noChangeAspect="1"/>
          </p:cNvPicPr>
          <p:nvPr/>
        </p:nvPicPr>
        <p:blipFill>
          <a:blip r:embed="rId9"/>
          <a:stretch>
            <a:fillRect/>
          </a:stretch>
        </p:blipFill>
        <p:spPr>
          <a:xfrm>
            <a:off x="5963032" y="1374914"/>
            <a:ext cx="5497266" cy="2011680"/>
          </a:xfrm>
          <a:prstGeom prst="rect">
            <a:avLst/>
          </a:prstGeom>
        </p:spPr>
      </p:pic>
    </p:spTree>
    <p:extLst>
      <p:ext uri="{BB962C8B-B14F-4D97-AF65-F5344CB8AC3E}">
        <p14:creationId xmlns:p14="http://schemas.microsoft.com/office/powerpoint/2010/main" val="1649241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Two people taking a selfie&#10;&#10;Description automatically generated">
            <a:extLst>
              <a:ext uri="{FF2B5EF4-FFF2-40B4-BE49-F238E27FC236}">
                <a16:creationId xmlns:a16="http://schemas.microsoft.com/office/drawing/2014/main" id="{B3CE45F3-C135-632E-38F9-286F6D8CB692}"/>
              </a:ext>
            </a:extLst>
          </p:cNvPr>
          <p:cNvPicPr>
            <a:picLocks noChangeAspect="1"/>
          </p:cNvPicPr>
          <p:nvPr/>
        </p:nvPicPr>
        <p:blipFill rotWithShape="1">
          <a:blip r:embed="rId3"/>
          <a:srcRect l="24079"/>
          <a:stretch/>
        </p:blipFill>
        <p:spPr>
          <a:xfrm rot="10800000">
            <a:off x="5022339" y="3913194"/>
            <a:ext cx="2943690" cy="2912987"/>
          </a:xfrm>
          <a:prstGeom prst="rect">
            <a:avLst/>
          </a:prstGeom>
        </p:spPr>
      </p:pic>
      <p:pic>
        <p:nvPicPr>
          <p:cNvPr id="34" name="Picture 33" descr="A group of women in red jackets sitting in front of a waterfall&#10;&#10;Description automatically generated">
            <a:extLst>
              <a:ext uri="{FF2B5EF4-FFF2-40B4-BE49-F238E27FC236}">
                <a16:creationId xmlns:a16="http://schemas.microsoft.com/office/drawing/2014/main" id="{E6730FC4-F635-10D6-3858-0C86063427C7}"/>
              </a:ext>
            </a:extLst>
          </p:cNvPr>
          <p:cNvPicPr>
            <a:picLocks noChangeAspect="1"/>
          </p:cNvPicPr>
          <p:nvPr/>
        </p:nvPicPr>
        <p:blipFill>
          <a:blip r:embed="rId4"/>
          <a:stretch>
            <a:fillRect/>
          </a:stretch>
        </p:blipFill>
        <p:spPr>
          <a:xfrm>
            <a:off x="949567" y="3773096"/>
            <a:ext cx="4072771" cy="3053086"/>
          </a:xfrm>
          <a:prstGeom prst="rect">
            <a:avLst/>
          </a:prstGeom>
        </p:spPr>
      </p:pic>
      <p:pic>
        <p:nvPicPr>
          <p:cNvPr id="32" name="Picture 31" descr="A group of people posing for a photo&#10;&#10;Description automatically generated">
            <a:extLst>
              <a:ext uri="{FF2B5EF4-FFF2-40B4-BE49-F238E27FC236}">
                <a16:creationId xmlns:a16="http://schemas.microsoft.com/office/drawing/2014/main" id="{58DD9AD0-5D39-0CC6-77D8-7B3D0924772F}"/>
              </a:ext>
            </a:extLst>
          </p:cNvPr>
          <p:cNvPicPr>
            <a:picLocks noChangeAspect="1"/>
          </p:cNvPicPr>
          <p:nvPr/>
        </p:nvPicPr>
        <p:blipFill rotWithShape="1">
          <a:blip r:embed="rId5"/>
          <a:srcRect l="3112" t="8917" r="10093" b="4104"/>
          <a:stretch/>
        </p:blipFill>
        <p:spPr>
          <a:xfrm>
            <a:off x="1173306" y="31818"/>
            <a:ext cx="6330462" cy="3909249"/>
          </a:xfrm>
          <a:prstGeom prst="rect">
            <a:avLst/>
          </a:prstGeom>
        </p:spPr>
      </p:pic>
      <p:pic>
        <p:nvPicPr>
          <p:cNvPr id="36" name="Picture 35" descr="A group of women sitting on a couch&#10;&#10;Description automatically generated">
            <a:extLst>
              <a:ext uri="{FF2B5EF4-FFF2-40B4-BE49-F238E27FC236}">
                <a16:creationId xmlns:a16="http://schemas.microsoft.com/office/drawing/2014/main" id="{8FAF6E01-B048-D5C9-81C4-732DA45393C4}"/>
              </a:ext>
            </a:extLst>
          </p:cNvPr>
          <p:cNvPicPr>
            <a:picLocks noChangeAspect="1"/>
          </p:cNvPicPr>
          <p:nvPr/>
        </p:nvPicPr>
        <p:blipFill>
          <a:blip r:embed="rId6"/>
          <a:stretch>
            <a:fillRect/>
          </a:stretch>
        </p:blipFill>
        <p:spPr>
          <a:xfrm>
            <a:off x="7503768" y="31818"/>
            <a:ext cx="4067907" cy="3049441"/>
          </a:xfrm>
          <a:prstGeom prst="rect">
            <a:avLst/>
          </a:prstGeom>
        </p:spPr>
      </p:pic>
      <p:pic>
        <p:nvPicPr>
          <p:cNvPr id="42" name="Picture 41" descr="Two babies lying on a cushion&#10;&#10;Description automatically generated">
            <a:extLst>
              <a:ext uri="{FF2B5EF4-FFF2-40B4-BE49-F238E27FC236}">
                <a16:creationId xmlns:a16="http://schemas.microsoft.com/office/drawing/2014/main" id="{72A61BB0-0F9D-D927-EC2F-64F9CFADFD1E}"/>
              </a:ext>
            </a:extLst>
          </p:cNvPr>
          <p:cNvPicPr>
            <a:picLocks noChangeAspect="1"/>
          </p:cNvPicPr>
          <p:nvPr/>
        </p:nvPicPr>
        <p:blipFill rotWithShape="1">
          <a:blip r:embed="rId7"/>
          <a:srcRect t="14581" b="14009"/>
          <a:stretch/>
        </p:blipFill>
        <p:spPr>
          <a:xfrm>
            <a:off x="7280031" y="2709472"/>
            <a:ext cx="4458044" cy="4244645"/>
          </a:xfrm>
          <a:prstGeom prst="rect">
            <a:avLst/>
          </a:prstGeom>
        </p:spPr>
      </p:pic>
      <p:sp>
        <p:nvSpPr>
          <p:cNvPr id="43" name="TextBox 42">
            <a:extLst>
              <a:ext uri="{FF2B5EF4-FFF2-40B4-BE49-F238E27FC236}">
                <a16:creationId xmlns:a16="http://schemas.microsoft.com/office/drawing/2014/main" id="{A780F1C6-8B8C-C833-52D5-595E72198277}"/>
              </a:ext>
            </a:extLst>
          </p:cNvPr>
          <p:cNvSpPr txBox="1"/>
          <p:nvPr/>
        </p:nvSpPr>
        <p:spPr>
          <a:xfrm>
            <a:off x="0" y="152400"/>
            <a:ext cx="3810338" cy="923330"/>
          </a:xfrm>
          <a:prstGeom prst="rect">
            <a:avLst/>
          </a:prstGeom>
          <a:solidFill>
            <a:schemeClr val="accent1"/>
          </a:solidFill>
        </p:spPr>
        <p:txBody>
          <a:bodyPr wrap="none" rtlCol="0">
            <a:spAutoFit/>
          </a:bodyPr>
          <a:lstStyle/>
          <a:p>
            <a:r>
              <a:rPr lang="en-US" sz="5400" dirty="0">
                <a:solidFill>
                  <a:schemeClr val="bg1"/>
                </a:solidFill>
              </a:rPr>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7FF847-E4BF-19E4-740B-BCF58CD2D01F}"/>
              </a:ext>
            </a:extLst>
          </p:cNvPr>
          <p:cNvSpPr txBox="1"/>
          <p:nvPr/>
        </p:nvSpPr>
        <p:spPr>
          <a:xfrm>
            <a:off x="9290890" y="6512661"/>
            <a:ext cx="2730124" cy="385269"/>
          </a:xfrm>
          <a:prstGeom prst="rect">
            <a:avLst/>
          </a:prstGeom>
        </p:spPr>
        <p:txBody>
          <a:bodyPr vert="horz" lIns="91440" tIns="45720" rIns="91440" bIns="45720" rtlCol="0" anchor="ctr">
            <a:normAutofit/>
          </a:bodyPr>
          <a:lstStyle/>
          <a:p>
            <a:pPr>
              <a:lnSpc>
                <a:spcPct val="90000"/>
              </a:lnSpc>
              <a:spcAft>
                <a:spcPts val="600"/>
              </a:spcAft>
            </a:pPr>
            <a:r>
              <a:rPr lang="en-US" sz="2000" dirty="0"/>
              <a:t>McLachlan et al., 2020</a:t>
            </a:r>
          </a:p>
        </p:txBody>
      </p:sp>
      <p:pic>
        <p:nvPicPr>
          <p:cNvPr id="7" name="Picture 6" descr="A graph of the number of problems&#10;&#10;Description automatically generated">
            <a:extLst>
              <a:ext uri="{FF2B5EF4-FFF2-40B4-BE49-F238E27FC236}">
                <a16:creationId xmlns:a16="http://schemas.microsoft.com/office/drawing/2014/main" id="{5A04FA9B-894D-B738-4DCB-01697A0E7204}"/>
              </a:ext>
            </a:extLst>
          </p:cNvPr>
          <p:cNvPicPr>
            <a:picLocks noChangeAspect="1"/>
          </p:cNvPicPr>
          <p:nvPr/>
        </p:nvPicPr>
        <p:blipFill>
          <a:blip r:embed="rId3"/>
          <a:stretch>
            <a:fillRect/>
          </a:stretch>
        </p:blipFill>
        <p:spPr>
          <a:xfrm>
            <a:off x="1178411" y="1338709"/>
            <a:ext cx="9835175" cy="4179946"/>
          </a:xfrm>
          <a:prstGeom prst="rect">
            <a:avLst/>
          </a:prstGeom>
        </p:spPr>
      </p:pic>
      <p:sp>
        <p:nvSpPr>
          <p:cNvPr id="19" name="Rectangle 1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A2A1930-9622-408E-4F55-D11949B8AFE7}"/>
              </a:ext>
            </a:extLst>
          </p:cNvPr>
          <p:cNvSpPr/>
          <p:nvPr/>
        </p:nvSpPr>
        <p:spPr>
          <a:xfrm>
            <a:off x="1178411" y="1650381"/>
            <a:ext cx="1430975" cy="3864178"/>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74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out – Families Moving Forward Program">
            <a:extLst>
              <a:ext uri="{FF2B5EF4-FFF2-40B4-BE49-F238E27FC236}">
                <a16:creationId xmlns:a16="http://schemas.microsoft.com/office/drawing/2014/main" id="{755F88A2-EC53-4F3B-DBBA-23106541D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32" y="889000"/>
            <a:ext cx="3690366" cy="4920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s - FMF Connect">
            <a:extLst>
              <a:ext uri="{FF2B5EF4-FFF2-40B4-BE49-F238E27FC236}">
                <a16:creationId xmlns:a16="http://schemas.microsoft.com/office/drawing/2014/main" id="{D3372C30-3A02-5AC6-0465-683BDA906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2345" y="761619"/>
            <a:ext cx="6986694" cy="24330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white background&#10;&#10;Description automatically generated">
            <a:extLst>
              <a:ext uri="{FF2B5EF4-FFF2-40B4-BE49-F238E27FC236}">
                <a16:creationId xmlns:a16="http://schemas.microsoft.com/office/drawing/2014/main" id="{08DD2D1E-CE12-6C4B-3E4A-654663F37D57}"/>
              </a:ext>
            </a:extLst>
          </p:cNvPr>
          <p:cNvPicPr>
            <a:picLocks noChangeAspect="1"/>
          </p:cNvPicPr>
          <p:nvPr/>
        </p:nvPicPr>
        <p:blipFill>
          <a:blip r:embed="rId5"/>
          <a:stretch>
            <a:fillRect/>
          </a:stretch>
        </p:blipFill>
        <p:spPr>
          <a:xfrm>
            <a:off x="4202345" y="3663316"/>
            <a:ext cx="7772400" cy="2000403"/>
          </a:xfrm>
          <a:prstGeom prst="rect">
            <a:avLst/>
          </a:prstGeom>
        </p:spPr>
      </p:pic>
    </p:spTree>
    <p:extLst>
      <p:ext uri="{BB962C8B-B14F-4D97-AF65-F5344CB8AC3E}">
        <p14:creationId xmlns:p14="http://schemas.microsoft.com/office/powerpoint/2010/main" val="98216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web page&#10;&#10;Description automatically generated">
            <a:extLst>
              <a:ext uri="{FF2B5EF4-FFF2-40B4-BE49-F238E27FC236}">
                <a16:creationId xmlns:a16="http://schemas.microsoft.com/office/drawing/2014/main" id="{8A1E45A8-D97A-6644-C7BF-F04AAC139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770" y="615394"/>
            <a:ext cx="11506460" cy="5627211"/>
          </a:xfrm>
          <a:prstGeom prst="rect">
            <a:avLst/>
          </a:prstGeom>
        </p:spPr>
      </p:pic>
    </p:spTree>
    <p:extLst>
      <p:ext uri="{BB962C8B-B14F-4D97-AF65-F5344CB8AC3E}">
        <p14:creationId xmlns:p14="http://schemas.microsoft.com/office/powerpoint/2010/main" val="4115047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95B77B6-F896-B410-8723-F5ADAF024005}"/>
              </a:ext>
            </a:extLst>
          </p:cNvPr>
          <p:cNvPicPr>
            <a:picLocks noChangeAspect="1"/>
          </p:cNvPicPr>
          <p:nvPr/>
        </p:nvPicPr>
        <p:blipFill>
          <a:blip r:embed="rId2"/>
          <a:stretch>
            <a:fillRect/>
          </a:stretch>
        </p:blipFill>
        <p:spPr>
          <a:xfrm>
            <a:off x="376294" y="431443"/>
            <a:ext cx="10992160" cy="5760720"/>
          </a:xfrm>
          <a:prstGeom prst="rect">
            <a:avLst/>
          </a:prstGeom>
        </p:spPr>
      </p:pic>
    </p:spTree>
    <p:extLst>
      <p:ext uri="{BB962C8B-B14F-4D97-AF65-F5344CB8AC3E}">
        <p14:creationId xmlns:p14="http://schemas.microsoft.com/office/powerpoint/2010/main" val="1642854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B5A50B7-6DBC-3266-D396-64C87373F3E8}"/>
              </a:ext>
            </a:extLst>
          </p:cNvPr>
          <p:cNvPicPr>
            <a:picLocks noChangeAspect="1"/>
          </p:cNvPicPr>
          <p:nvPr/>
        </p:nvPicPr>
        <p:blipFill>
          <a:blip r:embed="rId2"/>
          <a:stretch>
            <a:fillRect/>
          </a:stretch>
        </p:blipFill>
        <p:spPr>
          <a:xfrm>
            <a:off x="232313" y="364356"/>
            <a:ext cx="11727374" cy="6129288"/>
          </a:xfrm>
          <a:prstGeom prst="rect">
            <a:avLst/>
          </a:prstGeom>
        </p:spPr>
      </p:pic>
    </p:spTree>
    <p:extLst>
      <p:ext uri="{BB962C8B-B14F-4D97-AF65-F5344CB8AC3E}">
        <p14:creationId xmlns:p14="http://schemas.microsoft.com/office/powerpoint/2010/main" val="1107108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BBC0DC-B28E-3F2A-D84F-6A321BD7AE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952" y="549979"/>
            <a:ext cx="11682095" cy="5758041"/>
          </a:xfrm>
          <a:prstGeom prst="rect">
            <a:avLst/>
          </a:prstGeom>
        </p:spPr>
      </p:pic>
    </p:spTree>
    <p:extLst>
      <p:ext uri="{BB962C8B-B14F-4D97-AF65-F5344CB8AC3E}">
        <p14:creationId xmlns:p14="http://schemas.microsoft.com/office/powerpoint/2010/main" val="1393200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5440109FF6184292D956233FA6017E" ma:contentTypeVersion="18" ma:contentTypeDescription="Create a new document." ma:contentTypeScope="" ma:versionID="1cc1fa52eae64bd692a0da0a7a47334e">
  <xsd:schema xmlns:xsd="http://www.w3.org/2001/XMLSchema" xmlns:xs="http://www.w3.org/2001/XMLSchema" xmlns:p="http://schemas.microsoft.com/office/2006/metadata/properties" xmlns:ns2="7c0f6ace-c257-4e1d-afdb-636de08a1dcf" xmlns:ns3="3569d177-5f31-4688-8ed8-3c0d04f479d4" targetNamespace="http://schemas.microsoft.com/office/2006/metadata/properties" ma:root="true" ma:fieldsID="9344e70444583bb56275206cf9b7f309" ns2:_="" ns3:_="">
    <xsd:import namespace="7c0f6ace-c257-4e1d-afdb-636de08a1dcf"/>
    <xsd:import namespace="3569d177-5f31-4688-8ed8-3c0d04f479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f6ace-c257-4e1d-afdb-636de08a1d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1448f2e-20cf-4d5f-8d16-3983062be921"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Image" ma:index="25"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569d177-5f31-4688-8ed8-3c0d04f479d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d09ba79-f9a1-4169-a149-f3ba9184550b}" ma:internalName="TaxCatchAll" ma:showField="CatchAllData" ma:web="3569d177-5f31-4688-8ed8-3c0d04f479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6A99D8-BFC2-40CA-ABAA-8136CD6B00F7}"/>
</file>

<file path=customXml/itemProps2.xml><?xml version="1.0" encoding="utf-8"?>
<ds:datastoreItem xmlns:ds="http://schemas.openxmlformats.org/officeDocument/2006/customXml" ds:itemID="{ACCFF3EE-0A74-42DA-B965-32ADF56FF0FC}"/>
</file>

<file path=docProps/app.xml><?xml version="1.0" encoding="utf-8"?>
<Properties xmlns="http://schemas.openxmlformats.org/officeDocument/2006/extended-properties" xmlns:vt="http://schemas.openxmlformats.org/officeDocument/2006/docPropsVTypes">
  <TotalTime>9019</TotalTime>
  <Words>1722</Words>
  <Application>Microsoft Office PowerPoint</Application>
  <PresentationFormat>Widescreen</PresentationFormat>
  <Paragraphs>311</Paragraphs>
  <Slides>32</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Aptos</vt:lpstr>
      <vt:lpstr>Aptos Display</vt:lpstr>
      <vt:lpstr>Arial</vt:lpstr>
      <vt:lpstr>Calibri</vt:lpstr>
      <vt:lpstr>Times New Roman</vt:lpstr>
      <vt:lpstr>Office Theme</vt:lpstr>
      <vt:lpstr>Helping educators better support students with FASD &amp; reduce rates of adverse experiences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Directions</vt:lpstr>
      <vt:lpstr>Why is intervening in school so important?</vt:lpstr>
      <vt:lpstr>PowerPoint Presentation</vt:lpstr>
      <vt:lpstr>Current Research</vt:lpstr>
      <vt:lpstr>Education Research</vt:lpstr>
      <vt:lpstr>New framework</vt:lpstr>
      <vt:lpstr>PowerPoint Presentation</vt:lpstr>
      <vt:lpstr>Implications</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Kautz, Carson</dc:creator>
  <cp:lastModifiedBy>Sarah Brown</cp:lastModifiedBy>
  <cp:revision>74</cp:revision>
  <dcterms:created xsi:type="dcterms:W3CDTF">2024-06-11T16:39:30Z</dcterms:created>
  <dcterms:modified xsi:type="dcterms:W3CDTF">2024-09-03T20:49:48Z</dcterms:modified>
</cp:coreProperties>
</file>