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5"/>
  </p:notesMasterIdLst>
  <p:sldIdLst>
    <p:sldId id="455" r:id="rId4"/>
    <p:sldId id="574" r:id="rId5"/>
    <p:sldId id="526" r:id="rId6"/>
    <p:sldId id="456" r:id="rId7"/>
    <p:sldId id="457" r:id="rId8"/>
    <p:sldId id="582" r:id="rId9"/>
    <p:sldId id="528" r:id="rId10"/>
    <p:sldId id="584" r:id="rId11"/>
    <p:sldId id="583" r:id="rId12"/>
    <p:sldId id="569" r:id="rId13"/>
    <p:sldId id="579" r:id="rId14"/>
    <p:sldId id="581" r:id="rId15"/>
    <p:sldId id="537" r:id="rId16"/>
    <p:sldId id="585" r:id="rId17"/>
    <p:sldId id="576" r:id="rId18"/>
    <p:sldId id="586" r:id="rId19"/>
    <p:sldId id="567" r:id="rId20"/>
    <p:sldId id="572" r:id="rId21"/>
    <p:sldId id="562" r:id="rId22"/>
    <p:sldId id="513" r:id="rId23"/>
    <p:sldId id="5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432FF"/>
    <a:srgbClr val="FF2600"/>
    <a:srgbClr val="FF7E79"/>
    <a:srgbClr val="941100"/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3"/>
    <p:restoredTop sz="95917"/>
  </p:normalViewPr>
  <p:slideViewPr>
    <p:cSldViewPr snapToGrid="0">
      <p:cViewPr varScale="1">
        <p:scale>
          <a:sx n="53" d="100"/>
          <a:sy n="53" d="100"/>
        </p:scale>
        <p:origin x="10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33E18-A0F3-CC49-A00F-BE79E80D2165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5EFB3-2DF7-B242-8467-738AF3CAE6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5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7CD70-07C8-4CF6-8B46-3971032158FB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2258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1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160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91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3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Cardiac cone: rotation and elongation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8300C-E0D7-FC47-B8DE-046B08C8A00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5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0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4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46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F5EFB3-2DF7-B242-8467-738AF3CAE6A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56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C420-DB13-846E-C315-670FC6994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B666DB-66C3-53B9-AF31-308EA711B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6683-70F5-96D3-0585-4CA3EC42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1DF2E-4FA5-A6DA-C7E7-18BEC4FA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3CD00-5F92-D158-749A-52A0986B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89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DB0A-1DFA-D771-BEB7-7D5EE33A8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6D210-C379-708C-6029-0AB0D9150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68CE1-F73A-20C9-8630-EEBBD1871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6D60B-99BE-E4F7-1A25-57BE5B2B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266E-13CA-F7F1-5192-B938AFB8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5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5F70A9-AEB0-1BC0-7A66-ADF73CEFC1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7276F-999F-77FA-5B5B-3C543DBF0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7069-DBB3-0272-673B-9836919BE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FD979-1531-B796-613C-B46CF86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9CC0E-1971-8B27-2FE0-2C39F6FD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15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55BCF-50D1-D74A-B673-1594107E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6678A4-D464-FD43-A453-B4DB98D0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65127"/>
            <a:ext cx="11566779" cy="628888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D2D203-F458-B649-8BE8-3B5EA5106DFF}"/>
              </a:ext>
            </a:extLst>
          </p:cNvPr>
          <p:cNvSpPr txBox="1">
            <a:spLocks/>
          </p:cNvSpPr>
          <p:nvPr userDrawn="1"/>
        </p:nvSpPr>
        <p:spPr>
          <a:xfrm>
            <a:off x="11277601" y="5628559"/>
            <a:ext cx="914399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9pPr>
          </a:lstStyle>
          <a:p>
            <a:pPr algn="r"/>
            <a:fld id="{1A12950C-7100-48C3-AB35-5629E38EBDE1}" type="slidenum">
              <a:rPr lang="en-US" altLang="en-US" sz="1200">
                <a:solidFill>
                  <a:schemeClr val="tx1"/>
                </a:solidFill>
                <a:latin typeface="Calibri Light" panose="020F0302020204030204" pitchFamily="34" charset="0"/>
              </a:rPr>
              <a:pPr algn="r"/>
              <a:t>‹#›</a:t>
            </a:fld>
            <a:endParaRPr lang="en-US" alt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5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4A636E-EAC1-FF45-98D3-F42EB1E11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6678A4-D464-FD43-A453-B4DB98D0A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65127"/>
            <a:ext cx="11566779" cy="628888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1EF48-D5A1-2541-AECE-E7ABE2265E14}"/>
              </a:ext>
            </a:extLst>
          </p:cNvPr>
          <p:cNvSpPr txBox="1">
            <a:spLocks/>
          </p:cNvSpPr>
          <p:nvPr userDrawn="1"/>
        </p:nvSpPr>
        <p:spPr>
          <a:xfrm>
            <a:off x="11277601" y="5628559"/>
            <a:ext cx="914399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9pPr>
          </a:lstStyle>
          <a:p>
            <a:pPr algn="r"/>
            <a:fld id="{1A12950C-7100-48C3-AB35-5629E38EBDE1}" type="slidenum">
              <a:rPr lang="en-US" altLang="en-US" sz="1200">
                <a:solidFill>
                  <a:schemeClr val="tx1"/>
                </a:solidFill>
                <a:latin typeface="Calibri Light" panose="020F0302020204030204" pitchFamily="34" charset="0"/>
              </a:rPr>
              <a:pPr algn="r"/>
              <a:t>‹#›</a:t>
            </a:fld>
            <a:endParaRPr lang="en-US" alt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42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F210A-2C29-B64B-8BD9-5BE5CDAFEE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3268D5-9712-D741-BB81-2ED2A0E92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65127"/>
            <a:ext cx="11566779" cy="628888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34BE66-104A-A943-A50F-5314C3353620}"/>
              </a:ext>
            </a:extLst>
          </p:cNvPr>
          <p:cNvSpPr txBox="1">
            <a:spLocks/>
          </p:cNvSpPr>
          <p:nvPr userDrawn="1"/>
        </p:nvSpPr>
        <p:spPr>
          <a:xfrm>
            <a:off x="11277601" y="5628559"/>
            <a:ext cx="914399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26" charset="-128"/>
              </a:defRPr>
            </a:lvl9pPr>
          </a:lstStyle>
          <a:p>
            <a:pPr algn="r"/>
            <a:fld id="{1A12950C-7100-48C3-AB35-5629E38EBDE1}" type="slidenum">
              <a:rPr lang="en-US" altLang="en-US" sz="1200">
                <a:solidFill>
                  <a:schemeClr val="tx1"/>
                </a:solidFill>
                <a:latin typeface="Calibri Light" panose="020F0302020204030204" pitchFamily="34" charset="0"/>
              </a:rPr>
              <a:pPr algn="r"/>
              <a:t>‹#›</a:t>
            </a:fld>
            <a:endParaRPr lang="en-US" altLang="en-US" sz="12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1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5C21-60C1-AD8B-B000-46274BB3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C82BC-3CF6-1090-6F69-1AC062D51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D15A3-1734-97C0-443C-34DF36DE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80652-3750-8C00-D574-BCE8588C6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1FA00-AA39-047C-5EE7-108379CC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1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6013-1D68-65BD-5690-FBC8213D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0695E-0462-B864-7242-85FD9B752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BB5F5-BBE0-69E3-93E7-EED4F921A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08B1-27DA-CB07-D9DE-DDBA03FA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FC1A8-908B-7245-DE66-7875D5D7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0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DAB20-46A5-3723-E32E-A4657503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37E6-F9FA-1354-73E0-CC31882A2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D9B50-7FEC-7972-B068-2DBA4F008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7D8C9-0F2C-7574-C7D8-0A0F830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485E6-C12D-4D0F-2D52-37EFDC1F5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5DF3CB-D14C-2AA8-AF26-16AB530A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4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D1AED-B4AA-776C-EAE1-3F5E9293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43700-2DA5-B9A0-4B37-DF45A67F7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FB822-1FA5-BE50-DE27-F80970A05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E259BD-236F-AE52-F890-BE9A81054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B766C-CCB3-47FC-FFFF-CC0C50DA6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627449-5BA0-AC79-1B20-5D3D3FAE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E24EC-CE28-5F2F-C829-C3C2FD02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2F793-9D66-B676-0380-A7427979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94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1941-CE78-EF75-ADFA-962B382B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DD837-005C-4EC2-B855-915D1E0C0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2ECB6-B6B3-24F7-000F-4016E814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3E253-68C5-E089-49F7-A67660FD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7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DC1415-F727-57A9-59BF-AD8156D2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6DF23D-0DE1-22AB-5686-3F15CB3F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45C04-918D-1A1E-6772-BCB12E91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02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230F0-192B-2DE8-DC66-5C652197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9A059-CF33-9485-FFC0-ED13ED4A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A2734-B8D5-1BC8-20C0-8B2D42E7B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1A49F-F1DA-DFA7-8310-2F748EE2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7F828-6E3D-E6C0-19CA-46EE2FF9D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B67F9D-3300-128D-14ED-BCFDCBD6E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12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B00F-9C06-41A2-D8C7-B81E8033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EE147-F0D3-2401-632C-C29736FE7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71C6A-89A4-570D-2FE4-E6560D25F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F148F-7F37-B460-180A-D135CD47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D41AE-6067-2756-B314-AB99DCD23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2EC77-CD33-F599-8800-961DEDD3B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75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DA56A-2E77-61AC-C1FA-65D9B1974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3DDA1-683E-4E88-2685-2AD689942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58EF5-05AE-00AD-20EE-7B76FBECB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FC7488-7C92-7F4B-AFF0-0C62C2C17169}" type="datetimeFigureOut">
              <a:rPr lang="en-US" smtClean="0"/>
              <a:t>9/15/2024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EEA04-14A9-650A-E2A8-FCE0090D2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B39F4-0619-BB23-88EB-E28688B9F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22E3FE-1B49-174B-A686-8EF635AE94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8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ifasd.org/data-sharing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75E944F-36B4-51EF-EF54-19FE03F9EA1F}"/>
              </a:ext>
            </a:extLst>
          </p:cNvPr>
          <p:cNvSpPr txBox="1"/>
          <p:nvPr/>
        </p:nvSpPr>
        <p:spPr>
          <a:xfrm>
            <a:off x="428269" y="621940"/>
            <a:ext cx="11335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BRIDGING ANIMAL MODEL RESEARCH AND A CLINIC COHORT STUDY TO SUPPORT ADOLESCENTS AND ADULTS WITH FASDs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ubtitle 5">
            <a:extLst>
              <a:ext uri="{FF2B5EF4-FFF2-40B4-BE49-F238E27FC236}">
                <a16:creationId xmlns:a16="http://schemas.microsoft.com/office/drawing/2014/main" id="{6D7B84F8-87D8-87AA-88BB-2EC3A3D5A948}"/>
              </a:ext>
            </a:extLst>
          </p:cNvPr>
          <p:cNvSpPr txBox="1">
            <a:spLocks/>
          </p:cNvSpPr>
          <p:nvPr/>
        </p:nvSpPr>
        <p:spPr>
          <a:xfrm>
            <a:off x="-234749" y="4859202"/>
            <a:ext cx="12661498" cy="1219200"/>
          </a:xfrm>
          <a:prstGeom prst="rect">
            <a:avLst/>
          </a:prstGeom>
        </p:spPr>
        <p:txBody>
          <a:bodyPr vert="horz" lIns="146304" tIns="73152" rIns="146304" bIns="73152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Olivia weeks, PhD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 Laboratory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children’s hospital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Harvard Medical School</a:t>
            </a:r>
          </a:p>
        </p:txBody>
      </p:sp>
      <p:pic>
        <p:nvPicPr>
          <p:cNvPr id="17" name="Picture 16" descr="A cartoon of a child looking at fish in a tank&#10;&#10;Description automatically generated">
            <a:extLst>
              <a:ext uri="{FF2B5EF4-FFF2-40B4-BE49-F238E27FC236}">
                <a16:creationId xmlns:a16="http://schemas.microsoft.com/office/drawing/2014/main" id="{585290B8-6BE1-AF94-FE97-0029A7E6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059" y="1705265"/>
            <a:ext cx="5407883" cy="30902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00021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A9FF-628A-2905-7A19-968A13FF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0" y="398651"/>
            <a:ext cx="11744405" cy="628888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FASDs INCREASE THE RISK FOR ADULT CARDIOVASCULAR DISEASES? </a:t>
            </a:r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E4F32F74-CD88-3416-726E-72D1C7645783}"/>
              </a:ext>
            </a:extLst>
          </p:cNvPr>
          <p:cNvSpPr/>
          <p:nvPr/>
        </p:nvSpPr>
        <p:spPr>
          <a:xfrm>
            <a:off x="6454435" y="2561917"/>
            <a:ext cx="1935515" cy="736408"/>
          </a:xfrm>
          <a:prstGeom prst="can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D5B3A9F3-2694-18FA-CEDE-4F2A98982CA4}"/>
              </a:ext>
            </a:extLst>
          </p:cNvPr>
          <p:cNvSpPr/>
          <p:nvPr/>
        </p:nvSpPr>
        <p:spPr>
          <a:xfrm>
            <a:off x="4346002" y="2563911"/>
            <a:ext cx="1935515" cy="736408"/>
          </a:xfrm>
          <a:prstGeom prst="can">
            <a:avLst/>
          </a:prstGeom>
          <a:gradFill flip="none" rotWithShape="1">
            <a:gsLst>
              <a:gs pos="0">
                <a:srgbClr val="0432FF">
                  <a:tint val="66000"/>
                  <a:satMod val="160000"/>
                </a:srgbClr>
              </a:gs>
              <a:gs pos="50000">
                <a:srgbClr val="0432FF">
                  <a:tint val="44500"/>
                  <a:satMod val="160000"/>
                </a:srgbClr>
              </a:gs>
              <a:gs pos="100000">
                <a:srgbClr val="0432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ALCOHOL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34C93-0F17-25DE-CD94-8A8EE5A324BE}"/>
              </a:ext>
            </a:extLst>
          </p:cNvPr>
          <p:cNvSpPr txBox="1"/>
          <p:nvPr/>
        </p:nvSpPr>
        <p:spPr>
          <a:xfrm>
            <a:off x="3045839" y="1542907"/>
            <a:ext cx="2911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 REMOVE ALCOHOL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A97585-286E-7D4F-756E-F965ABAF1DF3}"/>
              </a:ext>
            </a:extLst>
          </p:cNvPr>
          <p:cNvCxnSpPr>
            <a:cxnSpLocks/>
          </p:cNvCxnSpPr>
          <p:nvPr/>
        </p:nvCxnSpPr>
        <p:spPr>
          <a:xfrm>
            <a:off x="1619158" y="2989561"/>
            <a:ext cx="25163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7E30F9-81CE-7E0B-2556-22D23C542DB8}"/>
              </a:ext>
            </a:extLst>
          </p:cNvPr>
          <p:cNvCxnSpPr>
            <a:cxnSpLocks/>
          </p:cNvCxnSpPr>
          <p:nvPr/>
        </p:nvCxnSpPr>
        <p:spPr>
          <a:xfrm>
            <a:off x="2870894" y="3003499"/>
            <a:ext cx="0" cy="185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51C4ED-FF6E-726E-46E7-AFF55234B060}"/>
              </a:ext>
            </a:extLst>
          </p:cNvPr>
          <p:cNvCxnSpPr>
            <a:cxnSpLocks/>
          </p:cNvCxnSpPr>
          <p:nvPr/>
        </p:nvCxnSpPr>
        <p:spPr>
          <a:xfrm>
            <a:off x="1625169" y="2989561"/>
            <a:ext cx="0" cy="185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FE23E99-BF44-72C5-C245-FB27673C2BD8}"/>
              </a:ext>
            </a:extLst>
          </p:cNvPr>
          <p:cNvSpPr/>
          <p:nvPr/>
        </p:nvSpPr>
        <p:spPr>
          <a:xfrm>
            <a:off x="2081073" y="2423887"/>
            <a:ext cx="810582" cy="103237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2003B6-50C9-5848-A2E8-B01648688259}"/>
              </a:ext>
            </a:extLst>
          </p:cNvPr>
          <p:cNvSpPr/>
          <p:nvPr/>
        </p:nvSpPr>
        <p:spPr>
          <a:xfrm>
            <a:off x="2081073" y="2730018"/>
            <a:ext cx="810582" cy="1032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9E9111-08FC-E8E9-F7CD-C6BD1136E33D}"/>
              </a:ext>
            </a:extLst>
          </p:cNvPr>
          <p:cNvSpPr txBox="1"/>
          <p:nvPr/>
        </p:nvSpPr>
        <p:spPr>
          <a:xfrm>
            <a:off x="377993" y="2212004"/>
            <a:ext cx="276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ALCOHOL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892EFD-47A1-7F66-724F-F8F98EA30B67}"/>
              </a:ext>
            </a:extLst>
          </p:cNvPr>
          <p:cNvSpPr txBox="1"/>
          <p:nvPr/>
        </p:nvSpPr>
        <p:spPr>
          <a:xfrm>
            <a:off x="672405" y="2546288"/>
            <a:ext cx="211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C34C7E-9E44-EED8-1B88-6F73ED2AF6E5}"/>
              </a:ext>
            </a:extLst>
          </p:cNvPr>
          <p:cNvCxnSpPr>
            <a:cxnSpLocks/>
          </p:cNvCxnSpPr>
          <p:nvPr/>
        </p:nvCxnSpPr>
        <p:spPr>
          <a:xfrm>
            <a:off x="8491204" y="2977835"/>
            <a:ext cx="99948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E02903-C3BF-1744-DBF3-9B3650A2D9B8}"/>
              </a:ext>
            </a:extLst>
          </p:cNvPr>
          <p:cNvCxnSpPr>
            <a:cxnSpLocks/>
          </p:cNvCxnSpPr>
          <p:nvPr/>
        </p:nvCxnSpPr>
        <p:spPr>
          <a:xfrm>
            <a:off x="8389951" y="2977835"/>
            <a:ext cx="0" cy="185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9547AEA-2F0B-2A4B-0972-91839E3B7C69}"/>
              </a:ext>
            </a:extLst>
          </p:cNvPr>
          <p:cNvSpPr txBox="1"/>
          <p:nvPr/>
        </p:nvSpPr>
        <p:spPr>
          <a:xfrm>
            <a:off x="8695094" y="3163355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FAD9CF-7295-F8E9-57B5-4FF1F69FD3F6}"/>
              </a:ext>
            </a:extLst>
          </p:cNvPr>
          <p:cNvSpPr txBox="1"/>
          <p:nvPr/>
        </p:nvSpPr>
        <p:spPr>
          <a:xfrm>
            <a:off x="9697833" y="2423887"/>
            <a:ext cx="2242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Chamber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Wall Thickness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 Expression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F4861C5-97E5-3D2D-39DB-E85D5429C063}"/>
              </a:ext>
            </a:extLst>
          </p:cNvPr>
          <p:cNvSpPr txBox="1"/>
          <p:nvPr/>
        </p:nvSpPr>
        <p:spPr>
          <a:xfrm>
            <a:off x="346335" y="1542907"/>
            <a:ext cx="2411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GIVE ALCOHOL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9039AC-B51E-987B-A3AA-61BD9335A63F}"/>
              </a:ext>
            </a:extLst>
          </p:cNvPr>
          <p:cNvSpPr txBox="1"/>
          <p:nvPr/>
        </p:nvSpPr>
        <p:spPr>
          <a:xfrm>
            <a:off x="870678" y="291755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D6FBE3-683B-C2E3-8ED0-C58C40135B97}"/>
              </a:ext>
            </a:extLst>
          </p:cNvPr>
          <p:cNvSpPr txBox="1"/>
          <p:nvPr/>
        </p:nvSpPr>
        <p:spPr>
          <a:xfrm>
            <a:off x="1465109" y="31696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3882BA-9DF7-703D-0413-CD12F73C1A44}"/>
              </a:ext>
            </a:extLst>
          </p:cNvPr>
          <p:cNvSpPr txBox="1"/>
          <p:nvPr/>
        </p:nvSpPr>
        <p:spPr>
          <a:xfrm>
            <a:off x="2727758" y="31696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148" name="Picture 4" descr="Zebrafish embryo development - Science in the News">
            <a:extLst>
              <a:ext uri="{FF2B5EF4-FFF2-40B4-BE49-F238E27FC236}">
                <a16:creationId xmlns:a16="http://schemas.microsoft.com/office/drawing/2014/main" id="{BA5E8905-6765-3802-160B-78BA4B9BD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0" b="15979"/>
          <a:stretch/>
        </p:blipFill>
        <p:spPr bwMode="auto">
          <a:xfrm>
            <a:off x="4722017" y="3532687"/>
            <a:ext cx="1246761" cy="826236"/>
          </a:xfrm>
          <a:prstGeom prst="rect">
            <a:avLst/>
          </a:prstGeom>
          <a:noFill/>
          <a:ln w="38100">
            <a:solidFill>
              <a:srgbClr val="043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557478D-DB7C-C964-6B26-348E63160609}"/>
              </a:ext>
            </a:extLst>
          </p:cNvPr>
          <p:cNvSpPr txBox="1"/>
          <p:nvPr/>
        </p:nvSpPr>
        <p:spPr>
          <a:xfrm>
            <a:off x="8443115" y="1542907"/>
            <a:ext cx="320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STUDY ADULT HEART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4CDF70-8E0F-424F-4D4C-D2EB7DC7D8CD}"/>
              </a:ext>
            </a:extLst>
          </p:cNvPr>
          <p:cNvCxnSpPr>
            <a:cxnSpLocks/>
          </p:cNvCxnSpPr>
          <p:nvPr/>
        </p:nvCxnSpPr>
        <p:spPr>
          <a:xfrm>
            <a:off x="8890267" y="2977163"/>
            <a:ext cx="0" cy="185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8D9FD68-A24C-AC19-3E08-23FA8D95A2B4}"/>
              </a:ext>
            </a:extLst>
          </p:cNvPr>
          <p:cNvSpPr txBox="1"/>
          <p:nvPr/>
        </p:nvSpPr>
        <p:spPr>
          <a:xfrm>
            <a:off x="6245480" y="1542907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 RAISE FISH</a:t>
            </a:r>
          </a:p>
        </p:txBody>
      </p:sp>
      <p:pic>
        <p:nvPicPr>
          <p:cNvPr id="49" name="Picture 4" descr="Zebrafish embryo development - Science in the News">
            <a:extLst>
              <a:ext uri="{FF2B5EF4-FFF2-40B4-BE49-F238E27FC236}">
                <a16:creationId xmlns:a16="http://schemas.microsoft.com/office/drawing/2014/main" id="{3E53F439-5DC3-E424-91A4-2F462A8A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0" b="15979"/>
          <a:stretch/>
        </p:blipFill>
        <p:spPr bwMode="auto">
          <a:xfrm>
            <a:off x="6794391" y="3532687"/>
            <a:ext cx="1246761" cy="82623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6442AC6-5386-044C-08AE-883ED8307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535" y="3903728"/>
            <a:ext cx="1654279" cy="16542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6ED6524-43A7-4690-B1EF-E1B8DA3C2842}"/>
              </a:ext>
            </a:extLst>
          </p:cNvPr>
          <p:cNvSpPr txBox="1"/>
          <p:nvPr/>
        </p:nvSpPr>
        <p:spPr>
          <a:xfrm>
            <a:off x="6639928" y="5255219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ATRIUM; V = VENTRICLE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1821716-BD67-5271-1E07-89333B9DBE73}"/>
              </a:ext>
            </a:extLst>
          </p:cNvPr>
          <p:cNvSpPr txBox="1"/>
          <p:nvPr/>
        </p:nvSpPr>
        <p:spPr>
          <a:xfrm>
            <a:off x="10498372" y="410508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C3E581-ACD7-195A-332D-2C32BD95C8FE}"/>
              </a:ext>
            </a:extLst>
          </p:cNvPr>
          <p:cNvSpPr txBox="1"/>
          <p:nvPr/>
        </p:nvSpPr>
        <p:spPr>
          <a:xfrm>
            <a:off x="10773797" y="4658355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277254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05231-9A2D-6D59-F3C0-82E4F0F8F7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738" y="379280"/>
            <a:ext cx="11566525" cy="62865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ADULT FASD ZEBRAFISH HEARTS DEVELOP CARDIOMYOPATHY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90B9B008-B435-6DCA-14BE-D087DE5DC61E}"/>
              </a:ext>
            </a:extLst>
          </p:cNvPr>
          <p:cNvSpPr txBox="1"/>
          <p:nvPr/>
        </p:nvSpPr>
        <p:spPr>
          <a:xfrm>
            <a:off x="6947211" y="1502415"/>
            <a:ext cx="50626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FASD HEARTS HAVE: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Enlarged atrium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Abnormal ventricle</a:t>
            </a:r>
          </a:p>
          <a:p>
            <a:pPr marL="457200" indent="-457200">
              <a:buAutoNum type="arabicPeriod"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30 – 45%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have features of “cardiomyopathy”</a:t>
            </a:r>
          </a:p>
          <a:p>
            <a:pPr algn="ctr"/>
            <a:endParaRPr lang="en-US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findings suggest that 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FASD patients could have an increased risk of heart problems as they age,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such as cardiomyopathy/heart muscle disease.</a:t>
            </a: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3E4F08AB-D44D-A9C9-8F43-B2D2DEEED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51" y="1307646"/>
            <a:ext cx="5832088" cy="4760245"/>
          </a:xfrm>
          <a:prstGeom prst="rect">
            <a:avLst/>
          </a:prstGeom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5544AAAD-3B84-11EC-096D-B4447D97166A}"/>
              </a:ext>
            </a:extLst>
          </p:cNvPr>
          <p:cNvSpPr txBox="1"/>
          <p:nvPr/>
        </p:nvSpPr>
        <p:spPr>
          <a:xfrm>
            <a:off x="1522103" y="6096378"/>
            <a:ext cx="5235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= HEART;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ATRIUM; V = VENTRICLE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4D756C32-ADB1-C2A3-C106-EE3E9D497F38}"/>
              </a:ext>
            </a:extLst>
          </p:cNvPr>
          <p:cNvSpPr txBox="1"/>
          <p:nvPr/>
        </p:nvSpPr>
        <p:spPr>
          <a:xfrm>
            <a:off x="2086002" y="1036417"/>
            <a:ext cx="166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 - FASD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8E2B7A74-DA59-43E9-0375-795EFF15B21E}"/>
              </a:ext>
            </a:extLst>
          </p:cNvPr>
          <p:cNvSpPr txBox="1"/>
          <p:nvPr/>
        </p:nvSpPr>
        <p:spPr>
          <a:xfrm>
            <a:off x="5026339" y="1000034"/>
            <a:ext cx="871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</p:spTree>
    <p:extLst>
      <p:ext uri="{BB962C8B-B14F-4D97-AF65-F5344CB8AC3E}">
        <p14:creationId xmlns:p14="http://schemas.microsoft.com/office/powerpoint/2010/main" val="362211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9D397E-5BA2-5B19-A3BA-9BD6F48CABC3}"/>
              </a:ext>
            </a:extLst>
          </p:cNvPr>
          <p:cNvSpPr txBox="1"/>
          <p:nvPr/>
        </p:nvSpPr>
        <p:spPr>
          <a:xfrm>
            <a:off x="7044707" y="5592654"/>
            <a:ext cx="2478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Thickened compact </a:t>
            </a:r>
          </a:p>
          <a:p>
            <a:pPr algn="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myocardial wall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98D1A-75A4-7772-3FD4-CBFAF336E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0" y="1940163"/>
            <a:ext cx="8803112" cy="325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8FBB7-D5DD-56D5-AF72-C3AB8BBB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972" y="1940163"/>
            <a:ext cx="2219438" cy="43804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2055AE-98E4-C73A-95B4-856C8133D974}"/>
              </a:ext>
            </a:extLst>
          </p:cNvPr>
          <p:cNvSpPr txBox="1"/>
          <p:nvPr/>
        </p:nvSpPr>
        <p:spPr>
          <a:xfrm>
            <a:off x="1682241" y="1540053"/>
            <a:ext cx="166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 - FASD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C1E2B-4017-B7B4-CA27-9CC541F5A199}"/>
              </a:ext>
            </a:extLst>
          </p:cNvPr>
          <p:cNvSpPr txBox="1"/>
          <p:nvPr/>
        </p:nvSpPr>
        <p:spPr>
          <a:xfrm>
            <a:off x="6298734" y="1540053"/>
            <a:ext cx="871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A3CD37-12CE-9335-2FDB-4DF42925D170}"/>
              </a:ext>
            </a:extLst>
          </p:cNvPr>
          <p:cNvSpPr txBox="1"/>
          <p:nvPr/>
        </p:nvSpPr>
        <p:spPr>
          <a:xfrm rot="16200000">
            <a:off x="8665652" y="2823219"/>
            <a:ext cx="166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NON - FASD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9EE48A-1A7C-3B24-176C-D70D465457BF}"/>
              </a:ext>
            </a:extLst>
          </p:cNvPr>
          <p:cNvSpPr txBox="1"/>
          <p:nvPr/>
        </p:nvSpPr>
        <p:spPr>
          <a:xfrm rot="16200000">
            <a:off x="9063998" y="4992488"/>
            <a:ext cx="871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CF96F-952D-38C7-88BA-B390A721F54E}"/>
              </a:ext>
            </a:extLst>
          </p:cNvPr>
          <p:cNvSpPr/>
          <p:nvPr/>
        </p:nvSpPr>
        <p:spPr>
          <a:xfrm>
            <a:off x="7422078" y="4370119"/>
            <a:ext cx="488925" cy="5225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3B2422-8C74-8962-74DA-6AFBE2DD1FCA}"/>
              </a:ext>
            </a:extLst>
          </p:cNvPr>
          <p:cNvSpPr/>
          <p:nvPr/>
        </p:nvSpPr>
        <p:spPr>
          <a:xfrm>
            <a:off x="2200480" y="4560126"/>
            <a:ext cx="488925" cy="5225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8DA86-A7F0-C939-F3AF-D3A7B6FFC63B}"/>
              </a:ext>
            </a:extLst>
          </p:cNvPr>
          <p:cNvSpPr txBox="1"/>
          <p:nvPr/>
        </p:nvSpPr>
        <p:spPr>
          <a:xfrm>
            <a:off x="226590" y="5194427"/>
            <a:ext cx="3283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ATRIUM; V = VENTRICLE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8D2C98-8683-388A-7550-B62047790EA0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9523271" y="5946597"/>
            <a:ext cx="547004" cy="133569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4165398D-9012-0928-0D09-857A6398F562}"/>
              </a:ext>
            </a:extLst>
          </p:cNvPr>
          <p:cNvSpPr txBox="1">
            <a:spLocks/>
          </p:cNvSpPr>
          <p:nvPr/>
        </p:nvSpPr>
        <p:spPr>
          <a:xfrm>
            <a:off x="312738" y="379280"/>
            <a:ext cx="11566525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ADULT FASD ZEBRAFISH HEARTS DEVELOP CARDIOMYOPATHY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505C6C-5550-CD5B-88FA-CC89B9F89A56}"/>
              </a:ext>
            </a:extLst>
          </p:cNvPr>
          <p:cNvSpPr txBox="1"/>
          <p:nvPr/>
        </p:nvSpPr>
        <p:spPr>
          <a:xfrm>
            <a:off x="226590" y="5563759"/>
            <a:ext cx="319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H&amp;E HISTOLOGY STAINING</a:t>
            </a:r>
          </a:p>
        </p:txBody>
      </p:sp>
    </p:spTree>
    <p:extLst>
      <p:ext uri="{BB962C8B-B14F-4D97-AF65-F5344CB8AC3E}">
        <p14:creationId xmlns:p14="http://schemas.microsoft.com/office/powerpoint/2010/main" val="261371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383AA3D-4072-1861-6467-14DC009F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46657"/>
            <a:ext cx="11566779" cy="628888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ECHOCARDIOGRAPHY IN A ZEBRAFISH</a:t>
            </a:r>
          </a:p>
        </p:txBody>
      </p:sp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3748620B-F7DF-527E-5BBE-C555438B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29" t="24086" r="17635" b="15375"/>
          <a:stretch/>
        </p:blipFill>
        <p:spPr>
          <a:xfrm rot="5400000">
            <a:off x="6683546" y="1553409"/>
            <a:ext cx="4244014" cy="33844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AB5BF9-C1F9-2CF9-C206-A13F207122E7}"/>
              </a:ext>
            </a:extLst>
          </p:cNvPr>
          <p:cNvSpPr txBox="1"/>
          <p:nvPr/>
        </p:nvSpPr>
        <p:spPr>
          <a:xfrm>
            <a:off x="10604665" y="3669476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947A3F-FE9E-F07E-6658-1BD3D0959538}"/>
              </a:ext>
            </a:extLst>
          </p:cNvPr>
          <p:cNvSpPr txBox="1"/>
          <p:nvPr/>
        </p:nvSpPr>
        <p:spPr>
          <a:xfrm>
            <a:off x="10604665" y="2052144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D499DA-CA3E-98E8-10A4-22DBC6597C13}"/>
              </a:ext>
            </a:extLst>
          </p:cNvPr>
          <p:cNvCxnSpPr/>
          <p:nvPr/>
        </p:nvCxnSpPr>
        <p:spPr>
          <a:xfrm flipH="1">
            <a:off x="8716489" y="2338498"/>
            <a:ext cx="1888176" cy="5472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868C36F-3D10-BACC-A90E-3E4D17B8D03C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9010800" y="3853074"/>
            <a:ext cx="1593865" cy="164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C90506-E7C2-7D1D-DCEA-CCE4BD0662CC}"/>
              </a:ext>
            </a:extLst>
          </p:cNvPr>
          <p:cNvGrpSpPr/>
          <p:nvPr/>
        </p:nvGrpSpPr>
        <p:grpSpPr>
          <a:xfrm>
            <a:off x="1092530" y="1122527"/>
            <a:ext cx="5729253" cy="4245123"/>
            <a:chOff x="2580312" y="1787236"/>
            <a:chExt cx="4431475" cy="3283527"/>
          </a:xfrm>
        </p:grpSpPr>
        <p:pic>
          <p:nvPicPr>
            <p:cNvPr id="10242" name="Picture 2" descr="What is an echocardiogram? Uses, procedure, and results">
              <a:extLst>
                <a:ext uri="{FF2B5EF4-FFF2-40B4-BE49-F238E27FC236}">
                  <a16:creationId xmlns:a16="http://schemas.microsoft.com/office/drawing/2014/main" id="{45A0BD41-F66B-0E25-9DC9-EED5AAB17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312" y="1787236"/>
              <a:ext cx="4378036" cy="3283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E0318B-0830-24C8-F6BF-19A31DE00729}"/>
                </a:ext>
              </a:extLst>
            </p:cNvPr>
            <p:cNvSpPr txBox="1"/>
            <p:nvPr/>
          </p:nvSpPr>
          <p:spPr>
            <a:xfrm>
              <a:off x="4580316" y="4785091"/>
              <a:ext cx="2431471" cy="285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Medical News Today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796769-0958-089A-255F-CCA4CFB3B3C7}"/>
              </a:ext>
            </a:extLst>
          </p:cNvPr>
          <p:cNvSpPr txBox="1"/>
          <p:nvPr/>
        </p:nvSpPr>
        <p:spPr>
          <a:xfrm>
            <a:off x="726582" y="5482003"/>
            <a:ext cx="1073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Echocardiography uses ultrasound to take images of the beating heart to assess structure and function.</a:t>
            </a:r>
          </a:p>
        </p:txBody>
      </p:sp>
    </p:spTree>
    <p:extLst>
      <p:ext uri="{BB962C8B-B14F-4D97-AF65-F5344CB8AC3E}">
        <p14:creationId xmlns:p14="http://schemas.microsoft.com/office/powerpoint/2010/main" val="166239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383AA3D-4072-1861-6467-14DC009F74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738" y="346075"/>
            <a:ext cx="11566525" cy="6302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ULTRASOUND REVEALS PROBLEMS WITH FASD HEART FUNCTION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B331EB-E887-B2AD-01BE-28326C31ABE0}"/>
              </a:ext>
            </a:extLst>
          </p:cNvPr>
          <p:cNvGrpSpPr/>
          <p:nvPr/>
        </p:nvGrpSpPr>
        <p:grpSpPr>
          <a:xfrm>
            <a:off x="1421301" y="1158856"/>
            <a:ext cx="9349398" cy="3365484"/>
            <a:chOff x="3798963" y="1639386"/>
            <a:chExt cx="5109293" cy="1839182"/>
          </a:xfrm>
        </p:grpSpPr>
        <p:pic>
          <p:nvPicPr>
            <p:cNvPr id="5" name="Color doppler_2022-05-06-11-14-44 eae male 2" descr="Color doppler_2022-05-06-11-14-44 eae male 2">
              <a:hlinkClick r:id="" action="ppaction://media"/>
              <a:extLst>
                <a:ext uri="{FF2B5EF4-FFF2-40B4-BE49-F238E27FC236}">
                  <a16:creationId xmlns:a16="http://schemas.microsoft.com/office/drawing/2014/main" id="{965AAA88-95E1-8C86-747A-418E1487164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418703" y="1648575"/>
              <a:ext cx="2489553" cy="1829993"/>
            </a:xfrm>
            <a:prstGeom prst="rect">
              <a:avLst/>
            </a:prstGeom>
          </p:spPr>
        </p:pic>
        <p:pic>
          <p:nvPicPr>
            <p:cNvPr id="6" name="Fac 1_2022-05-06-11-14-07 eae male 2" descr="Fac 1_2022-05-06-11-14-07 eae male 2">
              <a:hlinkClick r:id="" action="ppaction://media"/>
              <a:extLst>
                <a:ext uri="{FF2B5EF4-FFF2-40B4-BE49-F238E27FC236}">
                  <a16:creationId xmlns:a16="http://schemas.microsoft.com/office/drawing/2014/main" id="{6E412500-D260-9813-A496-26D20FDE9F7F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798963" y="1664931"/>
              <a:ext cx="2489553" cy="1813637"/>
            </a:xfrm>
            <a:prstGeom prst="rect">
              <a:avLst/>
            </a:prstGeom>
          </p:spPr>
        </p:pic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6CD09C1-EB54-88FE-297F-1B12E9D28E04}"/>
                </a:ext>
              </a:extLst>
            </p:cNvPr>
            <p:cNvSpPr/>
            <p:nvPr/>
          </p:nvSpPr>
          <p:spPr>
            <a:xfrm>
              <a:off x="4714167" y="2384806"/>
              <a:ext cx="456118" cy="454415"/>
            </a:xfrm>
            <a:custGeom>
              <a:avLst/>
              <a:gdLst>
                <a:gd name="connsiteX0" fmla="*/ 546653 w 788133"/>
                <a:gd name="connsiteY0" fmla="*/ 725556 h 785191"/>
                <a:gd name="connsiteX1" fmla="*/ 546653 w 788133"/>
                <a:gd name="connsiteY1" fmla="*/ 725556 h 785191"/>
                <a:gd name="connsiteX2" fmla="*/ 467140 w 788133"/>
                <a:gd name="connsiteY2" fmla="*/ 765313 h 785191"/>
                <a:gd name="connsiteX3" fmla="*/ 407505 w 788133"/>
                <a:gd name="connsiteY3" fmla="*/ 785191 h 785191"/>
                <a:gd name="connsiteX4" fmla="*/ 268357 w 788133"/>
                <a:gd name="connsiteY4" fmla="*/ 765313 h 785191"/>
                <a:gd name="connsiteX5" fmla="*/ 248479 w 788133"/>
                <a:gd name="connsiteY5" fmla="*/ 745434 h 785191"/>
                <a:gd name="connsiteX6" fmla="*/ 228600 w 788133"/>
                <a:gd name="connsiteY6" fmla="*/ 675860 h 785191"/>
                <a:gd name="connsiteX7" fmla="*/ 198783 w 788133"/>
                <a:gd name="connsiteY7" fmla="*/ 646043 h 785191"/>
                <a:gd name="connsiteX8" fmla="*/ 188844 w 788133"/>
                <a:gd name="connsiteY8" fmla="*/ 616226 h 785191"/>
                <a:gd name="connsiteX9" fmla="*/ 168966 w 788133"/>
                <a:gd name="connsiteY9" fmla="*/ 506895 h 785191"/>
                <a:gd name="connsiteX10" fmla="*/ 149087 w 788133"/>
                <a:gd name="connsiteY10" fmla="*/ 447260 h 785191"/>
                <a:gd name="connsiteX11" fmla="*/ 129209 w 788133"/>
                <a:gd name="connsiteY11" fmla="*/ 417443 h 785191"/>
                <a:gd name="connsiteX12" fmla="*/ 119270 w 788133"/>
                <a:gd name="connsiteY12" fmla="*/ 387626 h 785191"/>
                <a:gd name="connsiteX13" fmla="*/ 99392 w 788133"/>
                <a:gd name="connsiteY13" fmla="*/ 367747 h 785191"/>
                <a:gd name="connsiteX14" fmla="*/ 79514 w 788133"/>
                <a:gd name="connsiteY14" fmla="*/ 337930 h 785191"/>
                <a:gd name="connsiteX15" fmla="*/ 49696 w 788133"/>
                <a:gd name="connsiteY15" fmla="*/ 288234 h 785191"/>
                <a:gd name="connsiteX16" fmla="*/ 19879 w 788133"/>
                <a:gd name="connsiteY16" fmla="*/ 198782 h 785191"/>
                <a:gd name="connsiteX17" fmla="*/ 9940 w 788133"/>
                <a:gd name="connsiteY17" fmla="*/ 168965 h 785191"/>
                <a:gd name="connsiteX18" fmla="*/ 0 w 788133"/>
                <a:gd name="connsiteY18" fmla="*/ 139147 h 785191"/>
                <a:gd name="connsiteX19" fmla="*/ 19879 w 788133"/>
                <a:gd name="connsiteY19" fmla="*/ 49695 h 785191"/>
                <a:gd name="connsiteX20" fmla="*/ 39757 w 788133"/>
                <a:gd name="connsiteY20" fmla="*/ 19878 h 785191"/>
                <a:gd name="connsiteX21" fmla="*/ 99392 w 788133"/>
                <a:gd name="connsiteY21" fmla="*/ 0 h 785191"/>
                <a:gd name="connsiteX22" fmla="*/ 347870 w 788133"/>
                <a:gd name="connsiteY22" fmla="*/ 9939 h 785191"/>
                <a:gd name="connsiteX23" fmla="*/ 387627 w 788133"/>
                <a:gd name="connsiteY23" fmla="*/ 19878 h 785191"/>
                <a:gd name="connsiteX24" fmla="*/ 447261 w 788133"/>
                <a:gd name="connsiteY24" fmla="*/ 39756 h 785191"/>
                <a:gd name="connsiteX25" fmla="*/ 496957 w 788133"/>
                <a:gd name="connsiteY25" fmla="*/ 69573 h 785191"/>
                <a:gd name="connsiteX26" fmla="*/ 546653 w 788133"/>
                <a:gd name="connsiteY26" fmla="*/ 99391 h 785191"/>
                <a:gd name="connsiteX27" fmla="*/ 606287 w 788133"/>
                <a:gd name="connsiteY27" fmla="*/ 139147 h 785191"/>
                <a:gd name="connsiteX28" fmla="*/ 685800 w 788133"/>
                <a:gd name="connsiteY28" fmla="*/ 198782 h 785191"/>
                <a:gd name="connsiteX29" fmla="*/ 715618 w 788133"/>
                <a:gd name="connsiteY29" fmla="*/ 208721 h 785191"/>
                <a:gd name="connsiteX30" fmla="*/ 735496 w 788133"/>
                <a:gd name="connsiteY30" fmla="*/ 238539 h 785191"/>
                <a:gd name="connsiteX31" fmla="*/ 775253 w 788133"/>
                <a:gd name="connsiteY31" fmla="*/ 318052 h 785191"/>
                <a:gd name="connsiteX32" fmla="*/ 775253 w 788133"/>
                <a:gd name="connsiteY32" fmla="*/ 447260 h 785191"/>
                <a:gd name="connsiteX33" fmla="*/ 765314 w 788133"/>
                <a:gd name="connsiteY33" fmla="*/ 477078 h 785191"/>
                <a:gd name="connsiteX34" fmla="*/ 745435 w 788133"/>
                <a:gd name="connsiteY34" fmla="*/ 496956 h 785191"/>
                <a:gd name="connsiteX35" fmla="*/ 725557 w 788133"/>
                <a:gd name="connsiteY35" fmla="*/ 526773 h 785191"/>
                <a:gd name="connsiteX36" fmla="*/ 695740 w 788133"/>
                <a:gd name="connsiteY36" fmla="*/ 536713 h 785191"/>
                <a:gd name="connsiteX37" fmla="*/ 675861 w 788133"/>
                <a:gd name="connsiteY37" fmla="*/ 556591 h 785191"/>
                <a:gd name="connsiteX38" fmla="*/ 646044 w 788133"/>
                <a:gd name="connsiteY38" fmla="*/ 576469 h 785191"/>
                <a:gd name="connsiteX39" fmla="*/ 626166 w 788133"/>
                <a:gd name="connsiteY39" fmla="*/ 606286 h 785191"/>
                <a:gd name="connsiteX40" fmla="*/ 606287 w 788133"/>
                <a:gd name="connsiteY40" fmla="*/ 626165 h 785191"/>
                <a:gd name="connsiteX41" fmla="*/ 586409 w 788133"/>
                <a:gd name="connsiteY41" fmla="*/ 655982 h 785191"/>
                <a:gd name="connsiteX42" fmla="*/ 546653 w 788133"/>
                <a:gd name="connsiteY42" fmla="*/ 725556 h 7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88133" h="785191">
                  <a:moveTo>
                    <a:pt x="546653" y="725556"/>
                  </a:moveTo>
                  <a:lnTo>
                    <a:pt x="546653" y="725556"/>
                  </a:lnTo>
                  <a:cubicBezTo>
                    <a:pt x="520149" y="738808"/>
                    <a:pt x="494377" y="753640"/>
                    <a:pt x="467140" y="765313"/>
                  </a:cubicBezTo>
                  <a:cubicBezTo>
                    <a:pt x="447881" y="773567"/>
                    <a:pt x="407505" y="785191"/>
                    <a:pt x="407505" y="785191"/>
                  </a:cubicBezTo>
                  <a:cubicBezTo>
                    <a:pt x="405815" y="785037"/>
                    <a:pt x="299086" y="783751"/>
                    <a:pt x="268357" y="765313"/>
                  </a:cubicBezTo>
                  <a:cubicBezTo>
                    <a:pt x="260322" y="760492"/>
                    <a:pt x="255105" y="752060"/>
                    <a:pt x="248479" y="745434"/>
                  </a:cubicBezTo>
                  <a:cubicBezTo>
                    <a:pt x="247153" y="740128"/>
                    <a:pt x="234305" y="684418"/>
                    <a:pt x="228600" y="675860"/>
                  </a:cubicBezTo>
                  <a:cubicBezTo>
                    <a:pt x="220803" y="664165"/>
                    <a:pt x="208722" y="655982"/>
                    <a:pt x="198783" y="646043"/>
                  </a:cubicBezTo>
                  <a:cubicBezTo>
                    <a:pt x="195470" y="636104"/>
                    <a:pt x="190899" y="626499"/>
                    <a:pt x="188844" y="616226"/>
                  </a:cubicBezTo>
                  <a:cubicBezTo>
                    <a:pt x="173446" y="539235"/>
                    <a:pt x="186643" y="565819"/>
                    <a:pt x="168966" y="506895"/>
                  </a:cubicBezTo>
                  <a:cubicBezTo>
                    <a:pt x="162945" y="486825"/>
                    <a:pt x="160710" y="464695"/>
                    <a:pt x="149087" y="447260"/>
                  </a:cubicBezTo>
                  <a:cubicBezTo>
                    <a:pt x="142461" y="437321"/>
                    <a:pt x="134551" y="428127"/>
                    <a:pt x="129209" y="417443"/>
                  </a:cubicBezTo>
                  <a:cubicBezTo>
                    <a:pt x="124524" y="408072"/>
                    <a:pt x="124660" y="396610"/>
                    <a:pt x="119270" y="387626"/>
                  </a:cubicBezTo>
                  <a:cubicBezTo>
                    <a:pt x="114449" y="379591"/>
                    <a:pt x="105246" y="375064"/>
                    <a:pt x="99392" y="367747"/>
                  </a:cubicBezTo>
                  <a:cubicBezTo>
                    <a:pt x="91930" y="358419"/>
                    <a:pt x="84856" y="348614"/>
                    <a:pt x="79514" y="337930"/>
                  </a:cubicBezTo>
                  <a:cubicBezTo>
                    <a:pt x="53708" y="286320"/>
                    <a:pt x="88522" y="327062"/>
                    <a:pt x="49696" y="288234"/>
                  </a:cubicBezTo>
                  <a:lnTo>
                    <a:pt x="19879" y="198782"/>
                  </a:lnTo>
                  <a:lnTo>
                    <a:pt x="9940" y="168965"/>
                  </a:lnTo>
                  <a:lnTo>
                    <a:pt x="0" y="139147"/>
                  </a:lnTo>
                  <a:cubicBezTo>
                    <a:pt x="3817" y="116247"/>
                    <a:pt x="7646" y="74161"/>
                    <a:pt x="19879" y="49695"/>
                  </a:cubicBezTo>
                  <a:cubicBezTo>
                    <a:pt x="25221" y="39011"/>
                    <a:pt x="29627" y="26209"/>
                    <a:pt x="39757" y="19878"/>
                  </a:cubicBezTo>
                  <a:cubicBezTo>
                    <a:pt x="57526" y="8773"/>
                    <a:pt x="99392" y="0"/>
                    <a:pt x="99392" y="0"/>
                  </a:cubicBezTo>
                  <a:cubicBezTo>
                    <a:pt x="182218" y="3313"/>
                    <a:pt x="265174" y="4236"/>
                    <a:pt x="347870" y="9939"/>
                  </a:cubicBezTo>
                  <a:cubicBezTo>
                    <a:pt x="361498" y="10879"/>
                    <a:pt x="374543" y="15953"/>
                    <a:pt x="387627" y="19878"/>
                  </a:cubicBezTo>
                  <a:cubicBezTo>
                    <a:pt x="407697" y="25899"/>
                    <a:pt x="447261" y="39756"/>
                    <a:pt x="447261" y="39756"/>
                  </a:cubicBezTo>
                  <a:cubicBezTo>
                    <a:pt x="497635" y="90127"/>
                    <a:pt x="432439" y="30861"/>
                    <a:pt x="496957" y="69573"/>
                  </a:cubicBezTo>
                  <a:cubicBezTo>
                    <a:pt x="565171" y="110503"/>
                    <a:pt x="462186" y="71236"/>
                    <a:pt x="546653" y="99391"/>
                  </a:cubicBezTo>
                  <a:cubicBezTo>
                    <a:pt x="566531" y="112643"/>
                    <a:pt x="589394" y="122254"/>
                    <a:pt x="606287" y="139147"/>
                  </a:cubicBezTo>
                  <a:cubicBezTo>
                    <a:pt x="629834" y="162694"/>
                    <a:pt x="652085" y="187544"/>
                    <a:pt x="685800" y="198782"/>
                  </a:cubicBezTo>
                  <a:lnTo>
                    <a:pt x="715618" y="208721"/>
                  </a:lnTo>
                  <a:cubicBezTo>
                    <a:pt x="722244" y="218660"/>
                    <a:pt x="730645" y="227623"/>
                    <a:pt x="735496" y="238539"/>
                  </a:cubicBezTo>
                  <a:cubicBezTo>
                    <a:pt x="772041" y="320767"/>
                    <a:pt x="734429" y="277228"/>
                    <a:pt x="775253" y="318052"/>
                  </a:cubicBezTo>
                  <a:cubicBezTo>
                    <a:pt x="794448" y="375637"/>
                    <a:pt x="790280" y="349582"/>
                    <a:pt x="775253" y="447260"/>
                  </a:cubicBezTo>
                  <a:cubicBezTo>
                    <a:pt x="773660" y="457615"/>
                    <a:pt x="770704" y="468094"/>
                    <a:pt x="765314" y="477078"/>
                  </a:cubicBezTo>
                  <a:cubicBezTo>
                    <a:pt x="760493" y="485113"/>
                    <a:pt x="751289" y="489639"/>
                    <a:pt x="745435" y="496956"/>
                  </a:cubicBezTo>
                  <a:cubicBezTo>
                    <a:pt x="737973" y="506284"/>
                    <a:pt x="734885" y="519311"/>
                    <a:pt x="725557" y="526773"/>
                  </a:cubicBezTo>
                  <a:cubicBezTo>
                    <a:pt x="717376" y="533318"/>
                    <a:pt x="705679" y="533400"/>
                    <a:pt x="695740" y="536713"/>
                  </a:cubicBezTo>
                  <a:cubicBezTo>
                    <a:pt x="689114" y="543339"/>
                    <a:pt x="683178" y="550737"/>
                    <a:pt x="675861" y="556591"/>
                  </a:cubicBezTo>
                  <a:cubicBezTo>
                    <a:pt x="666533" y="564053"/>
                    <a:pt x="654491" y="568022"/>
                    <a:pt x="646044" y="576469"/>
                  </a:cubicBezTo>
                  <a:cubicBezTo>
                    <a:pt x="637597" y="584916"/>
                    <a:pt x="633628" y="596958"/>
                    <a:pt x="626166" y="606286"/>
                  </a:cubicBezTo>
                  <a:cubicBezTo>
                    <a:pt x="620312" y="613604"/>
                    <a:pt x="612141" y="618847"/>
                    <a:pt x="606287" y="626165"/>
                  </a:cubicBezTo>
                  <a:cubicBezTo>
                    <a:pt x="598825" y="635493"/>
                    <a:pt x="594056" y="646805"/>
                    <a:pt x="586409" y="655982"/>
                  </a:cubicBezTo>
                  <a:cubicBezTo>
                    <a:pt x="554249" y="694574"/>
                    <a:pt x="553279" y="713960"/>
                    <a:pt x="546653" y="725556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741A69-F90A-3111-E03E-784EDA769455}"/>
                </a:ext>
              </a:extLst>
            </p:cNvPr>
            <p:cNvSpPr txBox="1"/>
            <p:nvPr/>
          </p:nvSpPr>
          <p:spPr>
            <a:xfrm>
              <a:off x="4859102" y="2491595"/>
              <a:ext cx="175379" cy="185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1F724-0D7A-1D6B-0A89-5123AC06210C}"/>
                </a:ext>
              </a:extLst>
            </p:cNvPr>
            <p:cNvSpPr txBox="1"/>
            <p:nvPr/>
          </p:nvSpPr>
          <p:spPr>
            <a:xfrm>
              <a:off x="4859102" y="2847765"/>
              <a:ext cx="175379" cy="185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14BEA0-2558-274D-B1FE-B6DAFD2E0C92}"/>
                </a:ext>
              </a:extLst>
            </p:cNvPr>
            <p:cNvSpPr txBox="1"/>
            <p:nvPr/>
          </p:nvSpPr>
          <p:spPr>
            <a:xfrm>
              <a:off x="5080197" y="2703847"/>
              <a:ext cx="249839" cy="185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4701ABC-4073-49CA-381A-A5D4C2F07EC2}"/>
                </a:ext>
              </a:extLst>
            </p:cNvPr>
            <p:cNvSpPr txBox="1"/>
            <p:nvPr/>
          </p:nvSpPr>
          <p:spPr>
            <a:xfrm>
              <a:off x="5718336" y="1639386"/>
              <a:ext cx="493371" cy="185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B-Mode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C1168C-9347-E9A6-E404-EF01496B6021}"/>
                </a:ext>
              </a:extLst>
            </p:cNvPr>
            <p:cNvSpPr txBox="1"/>
            <p:nvPr/>
          </p:nvSpPr>
          <p:spPr>
            <a:xfrm>
              <a:off x="7985085" y="1639386"/>
              <a:ext cx="791216" cy="185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Color Doppler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3BCE8E-3B74-7E2D-284F-6295B7FC1309}"/>
              </a:ext>
            </a:extLst>
          </p:cNvPr>
          <p:cNvSpPr txBox="1"/>
          <p:nvPr/>
        </p:nvSpPr>
        <p:spPr>
          <a:xfrm>
            <a:off x="2208058" y="4707652"/>
            <a:ext cx="844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FASD zebrafish hearts contract well but relax poorly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Impaired relaxation can cause atrial enlargement and cardiomyopathy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Consistent with a diagnosis of “diastolic dysfunction”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05C359-3BF3-BCD1-DC9C-0AE7FC682471}"/>
              </a:ext>
            </a:extLst>
          </p:cNvPr>
          <p:cNvSpPr txBox="1"/>
          <p:nvPr/>
        </p:nvSpPr>
        <p:spPr>
          <a:xfrm>
            <a:off x="1178851" y="5841626"/>
            <a:ext cx="9834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findings suggest that </a:t>
            </a:r>
            <a:r>
              <a:rPr lang="en-US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with FASDs could have abnormal heart function as they age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needs to be further evaluated in clinical studies.</a:t>
            </a:r>
          </a:p>
        </p:txBody>
      </p:sp>
    </p:spTree>
    <p:extLst>
      <p:ext uri="{BB962C8B-B14F-4D97-AF65-F5344CB8AC3E}">
        <p14:creationId xmlns:p14="http://schemas.microsoft.com/office/powerpoint/2010/main" val="40663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2B048F96-0E05-D75D-8E79-1CE8F5FF4C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075" y="336550"/>
            <a:ext cx="12099925" cy="6286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FASD HEARTS EXPRESS THEIR GENES DIFFERENTLY?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101EF-5814-3CF9-EDC9-2603605C90F1}"/>
              </a:ext>
            </a:extLst>
          </p:cNvPr>
          <p:cNvSpPr txBox="1"/>
          <p:nvPr/>
        </p:nvSpPr>
        <p:spPr>
          <a:xfrm>
            <a:off x="6733308" y="1489572"/>
            <a:ext cx="45307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FASD hearts have thousands of differentially expressed genes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Abnormal levels of these genes may contribute to heart dysfunction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genes may be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could indicate prenatal alcohol exposure or cardiovascular disease risk: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419305-6A73-9B2C-40C1-8D6C5B8DA6C8}"/>
              </a:ext>
            </a:extLst>
          </p:cNvPr>
          <p:cNvSpPr txBox="1"/>
          <p:nvPr/>
        </p:nvSpPr>
        <p:spPr>
          <a:xfrm>
            <a:off x="8688150" y="6336784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With Kaifu Chen and Xinlei Gao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B9D00F-C7B9-D905-1E38-ED096746F5D9}"/>
              </a:ext>
            </a:extLst>
          </p:cNvPr>
          <p:cNvGrpSpPr/>
          <p:nvPr/>
        </p:nvGrpSpPr>
        <p:grpSpPr>
          <a:xfrm>
            <a:off x="665017" y="1758413"/>
            <a:ext cx="1828595" cy="1805050"/>
            <a:chOff x="1460664" y="1805049"/>
            <a:chExt cx="2766953" cy="2731325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A495572-8C0B-D6A7-2C6E-D9BCDB3BF620}"/>
                </a:ext>
              </a:extLst>
            </p:cNvPr>
            <p:cNvSpPr/>
            <p:nvPr/>
          </p:nvSpPr>
          <p:spPr>
            <a:xfrm>
              <a:off x="1460664" y="1805049"/>
              <a:ext cx="1094418" cy="1816925"/>
            </a:xfrm>
            <a:custGeom>
              <a:avLst/>
              <a:gdLst>
                <a:gd name="connsiteX0" fmla="*/ 1092530 w 1094418"/>
                <a:gd name="connsiteY0" fmla="*/ 676894 h 1816925"/>
                <a:gd name="connsiteX1" fmla="*/ 973777 w 1094418"/>
                <a:gd name="connsiteY1" fmla="*/ 676894 h 1816925"/>
                <a:gd name="connsiteX2" fmla="*/ 938151 w 1094418"/>
                <a:gd name="connsiteY2" fmla="*/ 653143 h 1816925"/>
                <a:gd name="connsiteX3" fmla="*/ 938151 w 1094418"/>
                <a:gd name="connsiteY3" fmla="*/ 510639 h 1816925"/>
                <a:gd name="connsiteX4" fmla="*/ 1009403 w 1094418"/>
                <a:gd name="connsiteY4" fmla="*/ 403761 h 1816925"/>
                <a:gd name="connsiteX5" fmla="*/ 1033153 w 1094418"/>
                <a:gd name="connsiteY5" fmla="*/ 368135 h 1816925"/>
                <a:gd name="connsiteX6" fmla="*/ 1068779 w 1094418"/>
                <a:gd name="connsiteY6" fmla="*/ 296883 h 1816925"/>
                <a:gd name="connsiteX7" fmla="*/ 1056904 w 1094418"/>
                <a:gd name="connsiteY7" fmla="*/ 225632 h 1816925"/>
                <a:gd name="connsiteX8" fmla="*/ 1021278 w 1094418"/>
                <a:gd name="connsiteY8" fmla="*/ 190006 h 1816925"/>
                <a:gd name="connsiteX9" fmla="*/ 997527 w 1094418"/>
                <a:gd name="connsiteY9" fmla="*/ 154380 h 1816925"/>
                <a:gd name="connsiteX10" fmla="*/ 961901 w 1094418"/>
                <a:gd name="connsiteY10" fmla="*/ 130629 h 1816925"/>
                <a:gd name="connsiteX11" fmla="*/ 926275 w 1094418"/>
                <a:gd name="connsiteY11" fmla="*/ 83128 h 1816925"/>
                <a:gd name="connsiteX12" fmla="*/ 807522 w 1094418"/>
                <a:gd name="connsiteY12" fmla="*/ 11876 h 1816925"/>
                <a:gd name="connsiteX13" fmla="*/ 760021 w 1094418"/>
                <a:gd name="connsiteY13" fmla="*/ 0 h 1816925"/>
                <a:gd name="connsiteX14" fmla="*/ 629392 w 1094418"/>
                <a:gd name="connsiteY14" fmla="*/ 11876 h 1816925"/>
                <a:gd name="connsiteX15" fmla="*/ 593766 w 1094418"/>
                <a:gd name="connsiteY15" fmla="*/ 23751 h 1816925"/>
                <a:gd name="connsiteX16" fmla="*/ 558140 w 1094418"/>
                <a:gd name="connsiteY16" fmla="*/ 59377 h 1816925"/>
                <a:gd name="connsiteX17" fmla="*/ 463138 w 1094418"/>
                <a:gd name="connsiteY17" fmla="*/ 154380 h 1816925"/>
                <a:gd name="connsiteX18" fmla="*/ 380010 w 1094418"/>
                <a:gd name="connsiteY18" fmla="*/ 237507 h 1816925"/>
                <a:gd name="connsiteX19" fmla="*/ 308758 w 1094418"/>
                <a:gd name="connsiteY19" fmla="*/ 344385 h 1816925"/>
                <a:gd name="connsiteX20" fmla="*/ 285008 w 1094418"/>
                <a:gd name="connsiteY20" fmla="*/ 380011 h 1816925"/>
                <a:gd name="connsiteX21" fmla="*/ 261257 w 1094418"/>
                <a:gd name="connsiteY21" fmla="*/ 415637 h 1816925"/>
                <a:gd name="connsiteX22" fmla="*/ 213756 w 1094418"/>
                <a:gd name="connsiteY22" fmla="*/ 498764 h 1816925"/>
                <a:gd name="connsiteX23" fmla="*/ 166255 w 1094418"/>
                <a:gd name="connsiteY23" fmla="*/ 581891 h 1816925"/>
                <a:gd name="connsiteX24" fmla="*/ 95003 w 1094418"/>
                <a:gd name="connsiteY24" fmla="*/ 700645 h 1816925"/>
                <a:gd name="connsiteX25" fmla="*/ 83127 w 1094418"/>
                <a:gd name="connsiteY25" fmla="*/ 736270 h 1816925"/>
                <a:gd name="connsiteX26" fmla="*/ 59377 w 1094418"/>
                <a:gd name="connsiteY26" fmla="*/ 795647 h 1816925"/>
                <a:gd name="connsiteX27" fmla="*/ 47501 w 1094418"/>
                <a:gd name="connsiteY27" fmla="*/ 843148 h 1816925"/>
                <a:gd name="connsiteX28" fmla="*/ 23751 w 1094418"/>
                <a:gd name="connsiteY28" fmla="*/ 926276 h 1816925"/>
                <a:gd name="connsiteX29" fmla="*/ 0 w 1094418"/>
                <a:gd name="connsiteY29" fmla="*/ 1116281 h 1816925"/>
                <a:gd name="connsiteX30" fmla="*/ 11875 w 1094418"/>
                <a:gd name="connsiteY30" fmla="*/ 1330037 h 1816925"/>
                <a:gd name="connsiteX31" fmla="*/ 35626 w 1094418"/>
                <a:gd name="connsiteY31" fmla="*/ 1425039 h 1816925"/>
                <a:gd name="connsiteX32" fmla="*/ 47501 w 1094418"/>
                <a:gd name="connsiteY32" fmla="*/ 1472541 h 1816925"/>
                <a:gd name="connsiteX33" fmla="*/ 71252 w 1094418"/>
                <a:gd name="connsiteY33" fmla="*/ 1531917 h 1816925"/>
                <a:gd name="connsiteX34" fmla="*/ 95003 w 1094418"/>
                <a:gd name="connsiteY34" fmla="*/ 1615045 h 1816925"/>
                <a:gd name="connsiteX35" fmla="*/ 142504 w 1094418"/>
                <a:gd name="connsiteY35" fmla="*/ 1698172 h 1816925"/>
                <a:gd name="connsiteX36" fmla="*/ 178130 w 1094418"/>
                <a:gd name="connsiteY36" fmla="*/ 1733798 h 1816925"/>
                <a:gd name="connsiteX37" fmla="*/ 201880 w 1094418"/>
                <a:gd name="connsiteY37" fmla="*/ 1769424 h 1816925"/>
                <a:gd name="connsiteX38" fmla="*/ 273132 w 1094418"/>
                <a:gd name="connsiteY38" fmla="*/ 1816925 h 1816925"/>
                <a:gd name="connsiteX39" fmla="*/ 320634 w 1094418"/>
                <a:gd name="connsiteY39" fmla="*/ 1805050 h 1816925"/>
                <a:gd name="connsiteX40" fmla="*/ 427512 w 1094418"/>
                <a:gd name="connsiteY40" fmla="*/ 1686296 h 1816925"/>
                <a:gd name="connsiteX41" fmla="*/ 451262 w 1094418"/>
                <a:gd name="connsiteY41" fmla="*/ 1638795 h 1816925"/>
                <a:gd name="connsiteX42" fmla="*/ 498764 w 1094418"/>
                <a:gd name="connsiteY42" fmla="*/ 1567543 h 1816925"/>
                <a:gd name="connsiteX43" fmla="*/ 546265 w 1094418"/>
                <a:gd name="connsiteY43" fmla="*/ 1460665 h 1816925"/>
                <a:gd name="connsiteX44" fmla="*/ 570016 w 1094418"/>
                <a:gd name="connsiteY44" fmla="*/ 1389413 h 1816925"/>
                <a:gd name="connsiteX45" fmla="*/ 581891 w 1094418"/>
                <a:gd name="connsiteY45" fmla="*/ 1353787 h 1816925"/>
                <a:gd name="connsiteX46" fmla="*/ 605642 w 1094418"/>
                <a:gd name="connsiteY46" fmla="*/ 1318161 h 1816925"/>
                <a:gd name="connsiteX47" fmla="*/ 641267 w 1094418"/>
                <a:gd name="connsiteY47" fmla="*/ 1246909 h 1816925"/>
                <a:gd name="connsiteX48" fmla="*/ 712519 w 1094418"/>
                <a:gd name="connsiteY48" fmla="*/ 1199408 h 1816925"/>
                <a:gd name="connsiteX49" fmla="*/ 748145 w 1094418"/>
                <a:gd name="connsiteY49" fmla="*/ 1175657 h 1816925"/>
                <a:gd name="connsiteX50" fmla="*/ 855023 w 1094418"/>
                <a:gd name="connsiteY50" fmla="*/ 1140032 h 1816925"/>
                <a:gd name="connsiteX51" fmla="*/ 890649 w 1094418"/>
                <a:gd name="connsiteY51" fmla="*/ 1128156 h 1816925"/>
                <a:gd name="connsiteX52" fmla="*/ 926275 w 1094418"/>
                <a:gd name="connsiteY52" fmla="*/ 1104406 h 1816925"/>
                <a:gd name="connsiteX53" fmla="*/ 950026 w 1094418"/>
                <a:gd name="connsiteY53" fmla="*/ 1021278 h 1816925"/>
                <a:gd name="connsiteX54" fmla="*/ 973777 w 1094418"/>
                <a:gd name="connsiteY54" fmla="*/ 985652 h 1816925"/>
                <a:gd name="connsiteX55" fmla="*/ 1009403 w 1094418"/>
                <a:gd name="connsiteY55" fmla="*/ 973777 h 1816925"/>
                <a:gd name="connsiteX56" fmla="*/ 1021278 w 1094418"/>
                <a:gd name="connsiteY56" fmla="*/ 783772 h 1816925"/>
                <a:gd name="connsiteX57" fmla="*/ 1033153 w 1094418"/>
                <a:gd name="connsiteY57" fmla="*/ 748146 h 1816925"/>
                <a:gd name="connsiteX58" fmla="*/ 1092530 w 1094418"/>
                <a:gd name="connsiteY58" fmla="*/ 676894 h 181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94418" h="1816925">
                  <a:moveTo>
                    <a:pt x="1092530" y="676894"/>
                  </a:moveTo>
                  <a:cubicBezTo>
                    <a:pt x="1082634" y="665019"/>
                    <a:pt x="1019835" y="699923"/>
                    <a:pt x="973777" y="676894"/>
                  </a:cubicBezTo>
                  <a:cubicBezTo>
                    <a:pt x="961011" y="670511"/>
                    <a:pt x="950026" y="661060"/>
                    <a:pt x="938151" y="653143"/>
                  </a:cubicBezTo>
                  <a:cubicBezTo>
                    <a:pt x="919569" y="597400"/>
                    <a:pt x="911635" y="590187"/>
                    <a:pt x="938151" y="510639"/>
                  </a:cubicBezTo>
                  <a:cubicBezTo>
                    <a:pt x="938153" y="510634"/>
                    <a:pt x="997526" y="421576"/>
                    <a:pt x="1009403" y="403761"/>
                  </a:cubicBezTo>
                  <a:cubicBezTo>
                    <a:pt x="1017320" y="391886"/>
                    <a:pt x="1028639" y="381675"/>
                    <a:pt x="1033153" y="368135"/>
                  </a:cubicBezTo>
                  <a:cubicBezTo>
                    <a:pt x="1049543" y="318969"/>
                    <a:pt x="1038086" y="342925"/>
                    <a:pt x="1068779" y="296883"/>
                  </a:cubicBezTo>
                  <a:cubicBezTo>
                    <a:pt x="1064821" y="273133"/>
                    <a:pt x="1066683" y="247635"/>
                    <a:pt x="1056904" y="225632"/>
                  </a:cubicBezTo>
                  <a:cubicBezTo>
                    <a:pt x="1050083" y="210285"/>
                    <a:pt x="1032029" y="202908"/>
                    <a:pt x="1021278" y="190006"/>
                  </a:cubicBezTo>
                  <a:cubicBezTo>
                    <a:pt x="1012141" y="179042"/>
                    <a:pt x="1007619" y="164472"/>
                    <a:pt x="997527" y="154380"/>
                  </a:cubicBezTo>
                  <a:cubicBezTo>
                    <a:pt x="987435" y="144288"/>
                    <a:pt x="971993" y="140721"/>
                    <a:pt x="961901" y="130629"/>
                  </a:cubicBezTo>
                  <a:cubicBezTo>
                    <a:pt x="947906" y="116634"/>
                    <a:pt x="941068" y="96277"/>
                    <a:pt x="926275" y="83128"/>
                  </a:cubicBezTo>
                  <a:cubicBezTo>
                    <a:pt x="906116" y="65209"/>
                    <a:pt x="839734" y="23956"/>
                    <a:pt x="807522" y="11876"/>
                  </a:cubicBezTo>
                  <a:cubicBezTo>
                    <a:pt x="792240" y="6145"/>
                    <a:pt x="775855" y="3959"/>
                    <a:pt x="760021" y="0"/>
                  </a:cubicBezTo>
                  <a:cubicBezTo>
                    <a:pt x="716478" y="3959"/>
                    <a:pt x="672675" y="5693"/>
                    <a:pt x="629392" y="11876"/>
                  </a:cubicBezTo>
                  <a:cubicBezTo>
                    <a:pt x="617000" y="13646"/>
                    <a:pt x="604181" y="16807"/>
                    <a:pt x="593766" y="23751"/>
                  </a:cubicBezTo>
                  <a:cubicBezTo>
                    <a:pt x="579792" y="33067"/>
                    <a:pt x="570891" y="48447"/>
                    <a:pt x="558140" y="59377"/>
                  </a:cubicBezTo>
                  <a:cubicBezTo>
                    <a:pt x="427479" y="171373"/>
                    <a:pt x="603533" y="1222"/>
                    <a:pt x="463138" y="154380"/>
                  </a:cubicBezTo>
                  <a:cubicBezTo>
                    <a:pt x="436659" y="183267"/>
                    <a:pt x="401747" y="204902"/>
                    <a:pt x="380010" y="237507"/>
                  </a:cubicBezTo>
                  <a:lnTo>
                    <a:pt x="308758" y="344385"/>
                  </a:lnTo>
                  <a:lnTo>
                    <a:pt x="285008" y="380011"/>
                  </a:lnTo>
                  <a:lnTo>
                    <a:pt x="261257" y="415637"/>
                  </a:lnTo>
                  <a:cubicBezTo>
                    <a:pt x="241987" y="473449"/>
                    <a:pt x="258690" y="435857"/>
                    <a:pt x="213756" y="498764"/>
                  </a:cubicBezTo>
                  <a:cubicBezTo>
                    <a:pt x="172422" y="556631"/>
                    <a:pt x="206017" y="512307"/>
                    <a:pt x="166255" y="581891"/>
                  </a:cubicBezTo>
                  <a:cubicBezTo>
                    <a:pt x="143352" y="621972"/>
                    <a:pt x="109602" y="656851"/>
                    <a:pt x="95003" y="700645"/>
                  </a:cubicBezTo>
                  <a:cubicBezTo>
                    <a:pt x="91044" y="712520"/>
                    <a:pt x="87522" y="724550"/>
                    <a:pt x="83127" y="736270"/>
                  </a:cubicBezTo>
                  <a:cubicBezTo>
                    <a:pt x="75642" y="756230"/>
                    <a:pt x="66118" y="775424"/>
                    <a:pt x="59377" y="795647"/>
                  </a:cubicBezTo>
                  <a:cubicBezTo>
                    <a:pt x="54216" y="811130"/>
                    <a:pt x="51985" y="827455"/>
                    <a:pt x="47501" y="843148"/>
                  </a:cubicBezTo>
                  <a:cubicBezTo>
                    <a:pt x="32410" y="895965"/>
                    <a:pt x="36125" y="864404"/>
                    <a:pt x="23751" y="926276"/>
                  </a:cubicBezTo>
                  <a:cubicBezTo>
                    <a:pt x="9017" y="999948"/>
                    <a:pt x="8188" y="1034404"/>
                    <a:pt x="0" y="1116281"/>
                  </a:cubicBezTo>
                  <a:cubicBezTo>
                    <a:pt x="3958" y="1187533"/>
                    <a:pt x="3695" y="1259145"/>
                    <a:pt x="11875" y="1330037"/>
                  </a:cubicBezTo>
                  <a:cubicBezTo>
                    <a:pt x="15617" y="1362464"/>
                    <a:pt x="27709" y="1393372"/>
                    <a:pt x="35626" y="1425039"/>
                  </a:cubicBezTo>
                  <a:cubicBezTo>
                    <a:pt x="39584" y="1440873"/>
                    <a:pt x="41439" y="1457387"/>
                    <a:pt x="47501" y="1472541"/>
                  </a:cubicBezTo>
                  <a:cubicBezTo>
                    <a:pt x="55418" y="1492333"/>
                    <a:pt x="64511" y="1511694"/>
                    <a:pt x="71252" y="1531917"/>
                  </a:cubicBezTo>
                  <a:cubicBezTo>
                    <a:pt x="86324" y="1577133"/>
                    <a:pt x="77842" y="1575003"/>
                    <a:pt x="95003" y="1615045"/>
                  </a:cubicBezTo>
                  <a:cubicBezTo>
                    <a:pt x="105253" y="1638962"/>
                    <a:pt x="124964" y="1677124"/>
                    <a:pt x="142504" y="1698172"/>
                  </a:cubicBezTo>
                  <a:cubicBezTo>
                    <a:pt x="153255" y="1711074"/>
                    <a:pt x="167379" y="1720896"/>
                    <a:pt x="178130" y="1733798"/>
                  </a:cubicBezTo>
                  <a:cubicBezTo>
                    <a:pt x="187267" y="1744762"/>
                    <a:pt x="191139" y="1760026"/>
                    <a:pt x="201880" y="1769424"/>
                  </a:cubicBezTo>
                  <a:cubicBezTo>
                    <a:pt x="223362" y="1788221"/>
                    <a:pt x="273132" y="1816925"/>
                    <a:pt x="273132" y="1816925"/>
                  </a:cubicBezTo>
                  <a:cubicBezTo>
                    <a:pt x="288966" y="1812967"/>
                    <a:pt x="305632" y="1811479"/>
                    <a:pt x="320634" y="1805050"/>
                  </a:cubicBezTo>
                  <a:cubicBezTo>
                    <a:pt x="366599" y="1785351"/>
                    <a:pt x="410371" y="1720579"/>
                    <a:pt x="427512" y="1686296"/>
                  </a:cubicBezTo>
                  <a:cubicBezTo>
                    <a:pt x="435429" y="1670462"/>
                    <a:pt x="442154" y="1653975"/>
                    <a:pt x="451262" y="1638795"/>
                  </a:cubicBezTo>
                  <a:cubicBezTo>
                    <a:pt x="465948" y="1614318"/>
                    <a:pt x="498764" y="1567543"/>
                    <a:pt x="498764" y="1567543"/>
                  </a:cubicBezTo>
                  <a:cubicBezTo>
                    <a:pt x="527027" y="1482751"/>
                    <a:pt x="508627" y="1517122"/>
                    <a:pt x="546265" y="1460665"/>
                  </a:cubicBezTo>
                  <a:lnTo>
                    <a:pt x="570016" y="1389413"/>
                  </a:lnTo>
                  <a:cubicBezTo>
                    <a:pt x="573974" y="1377538"/>
                    <a:pt x="574947" y="1364202"/>
                    <a:pt x="581891" y="1353787"/>
                  </a:cubicBezTo>
                  <a:lnTo>
                    <a:pt x="605642" y="1318161"/>
                  </a:lnTo>
                  <a:cubicBezTo>
                    <a:pt x="614112" y="1292749"/>
                    <a:pt x="619601" y="1265867"/>
                    <a:pt x="641267" y="1246909"/>
                  </a:cubicBezTo>
                  <a:cubicBezTo>
                    <a:pt x="662749" y="1228112"/>
                    <a:pt x="688768" y="1215242"/>
                    <a:pt x="712519" y="1199408"/>
                  </a:cubicBezTo>
                  <a:cubicBezTo>
                    <a:pt x="724394" y="1191491"/>
                    <a:pt x="734605" y="1180170"/>
                    <a:pt x="748145" y="1175657"/>
                  </a:cubicBezTo>
                  <a:lnTo>
                    <a:pt x="855023" y="1140032"/>
                  </a:lnTo>
                  <a:cubicBezTo>
                    <a:pt x="866898" y="1136073"/>
                    <a:pt x="880233" y="1135099"/>
                    <a:pt x="890649" y="1128156"/>
                  </a:cubicBezTo>
                  <a:lnTo>
                    <a:pt x="926275" y="1104406"/>
                  </a:lnTo>
                  <a:cubicBezTo>
                    <a:pt x="930079" y="1089191"/>
                    <a:pt x="941509" y="1038311"/>
                    <a:pt x="950026" y="1021278"/>
                  </a:cubicBezTo>
                  <a:cubicBezTo>
                    <a:pt x="956409" y="1008512"/>
                    <a:pt x="962632" y="994568"/>
                    <a:pt x="973777" y="985652"/>
                  </a:cubicBezTo>
                  <a:cubicBezTo>
                    <a:pt x="983552" y="977832"/>
                    <a:pt x="997528" y="977735"/>
                    <a:pt x="1009403" y="973777"/>
                  </a:cubicBezTo>
                  <a:cubicBezTo>
                    <a:pt x="1013361" y="910442"/>
                    <a:pt x="1014635" y="846882"/>
                    <a:pt x="1021278" y="783772"/>
                  </a:cubicBezTo>
                  <a:cubicBezTo>
                    <a:pt x="1022588" y="771323"/>
                    <a:pt x="1025333" y="757921"/>
                    <a:pt x="1033153" y="748146"/>
                  </a:cubicBezTo>
                  <a:cubicBezTo>
                    <a:pt x="1072073" y="699496"/>
                    <a:pt x="1102426" y="688769"/>
                    <a:pt x="1092530" y="676894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39BBEAD-27ED-339A-A428-6EA23B655D49}"/>
                </a:ext>
              </a:extLst>
            </p:cNvPr>
            <p:cNvSpPr/>
            <p:nvPr/>
          </p:nvSpPr>
          <p:spPr>
            <a:xfrm>
              <a:off x="2458192" y="2113808"/>
              <a:ext cx="1769425" cy="2422566"/>
            </a:xfrm>
            <a:custGeom>
              <a:avLst/>
              <a:gdLst>
                <a:gd name="connsiteX0" fmla="*/ 1508166 w 1769425"/>
                <a:gd name="connsiteY0" fmla="*/ 11875 h 2422566"/>
                <a:gd name="connsiteX1" fmla="*/ 1425039 w 1769425"/>
                <a:gd name="connsiteY1" fmla="*/ 23750 h 2422566"/>
                <a:gd name="connsiteX2" fmla="*/ 688769 w 1769425"/>
                <a:gd name="connsiteY2" fmla="*/ 0 h 2422566"/>
                <a:gd name="connsiteX3" fmla="*/ 391886 w 1769425"/>
                <a:gd name="connsiteY3" fmla="*/ 11875 h 2422566"/>
                <a:gd name="connsiteX4" fmla="*/ 249382 w 1769425"/>
                <a:gd name="connsiteY4" fmla="*/ 35626 h 2422566"/>
                <a:gd name="connsiteX5" fmla="*/ 154379 w 1769425"/>
                <a:gd name="connsiteY5" fmla="*/ 106878 h 2422566"/>
                <a:gd name="connsiteX6" fmla="*/ 130629 w 1769425"/>
                <a:gd name="connsiteY6" fmla="*/ 142504 h 2422566"/>
                <a:gd name="connsiteX7" fmla="*/ 59377 w 1769425"/>
                <a:gd name="connsiteY7" fmla="*/ 344384 h 2422566"/>
                <a:gd name="connsiteX8" fmla="*/ 35626 w 1769425"/>
                <a:gd name="connsiteY8" fmla="*/ 415636 h 2422566"/>
                <a:gd name="connsiteX9" fmla="*/ 23751 w 1769425"/>
                <a:gd name="connsiteY9" fmla="*/ 486888 h 2422566"/>
                <a:gd name="connsiteX10" fmla="*/ 0 w 1769425"/>
                <a:gd name="connsiteY10" fmla="*/ 605641 h 2422566"/>
                <a:gd name="connsiteX11" fmla="*/ 11876 w 1769425"/>
                <a:gd name="connsiteY11" fmla="*/ 1056904 h 2422566"/>
                <a:gd name="connsiteX12" fmla="*/ 35626 w 1769425"/>
                <a:gd name="connsiteY12" fmla="*/ 1151906 h 2422566"/>
                <a:gd name="connsiteX13" fmla="*/ 47502 w 1769425"/>
                <a:gd name="connsiteY13" fmla="*/ 1211283 h 2422566"/>
                <a:gd name="connsiteX14" fmla="*/ 95003 w 1769425"/>
                <a:gd name="connsiteY14" fmla="*/ 1318161 h 2422566"/>
                <a:gd name="connsiteX15" fmla="*/ 118753 w 1769425"/>
                <a:gd name="connsiteY15" fmla="*/ 1377537 h 2422566"/>
                <a:gd name="connsiteX16" fmla="*/ 166255 w 1769425"/>
                <a:gd name="connsiteY16" fmla="*/ 1484415 h 2422566"/>
                <a:gd name="connsiteX17" fmla="*/ 201881 w 1769425"/>
                <a:gd name="connsiteY17" fmla="*/ 1615044 h 2422566"/>
                <a:gd name="connsiteX18" fmla="*/ 237507 w 1769425"/>
                <a:gd name="connsiteY18" fmla="*/ 1674421 h 2422566"/>
                <a:gd name="connsiteX19" fmla="*/ 273133 w 1769425"/>
                <a:gd name="connsiteY19" fmla="*/ 1745673 h 2422566"/>
                <a:gd name="connsiteX20" fmla="*/ 296883 w 1769425"/>
                <a:gd name="connsiteY20" fmla="*/ 1805049 h 2422566"/>
                <a:gd name="connsiteX21" fmla="*/ 332509 w 1769425"/>
                <a:gd name="connsiteY21" fmla="*/ 1852550 h 2422566"/>
                <a:gd name="connsiteX22" fmla="*/ 344385 w 1769425"/>
                <a:gd name="connsiteY22" fmla="*/ 1900052 h 2422566"/>
                <a:gd name="connsiteX23" fmla="*/ 380011 w 1769425"/>
                <a:gd name="connsiteY23" fmla="*/ 1935678 h 2422566"/>
                <a:gd name="connsiteX24" fmla="*/ 415637 w 1769425"/>
                <a:gd name="connsiteY24" fmla="*/ 1995054 h 2422566"/>
                <a:gd name="connsiteX25" fmla="*/ 451263 w 1769425"/>
                <a:gd name="connsiteY25" fmla="*/ 2030680 h 2422566"/>
                <a:gd name="connsiteX26" fmla="*/ 498764 w 1769425"/>
                <a:gd name="connsiteY26" fmla="*/ 2101932 h 2422566"/>
                <a:gd name="connsiteX27" fmla="*/ 522514 w 1769425"/>
                <a:gd name="connsiteY27" fmla="*/ 2137558 h 2422566"/>
                <a:gd name="connsiteX28" fmla="*/ 581891 w 1769425"/>
                <a:gd name="connsiteY28" fmla="*/ 2196935 h 2422566"/>
                <a:gd name="connsiteX29" fmla="*/ 676894 w 1769425"/>
                <a:gd name="connsiteY29" fmla="*/ 2291937 h 2422566"/>
                <a:gd name="connsiteX30" fmla="*/ 712520 w 1769425"/>
                <a:gd name="connsiteY30" fmla="*/ 2315688 h 2422566"/>
                <a:gd name="connsiteX31" fmla="*/ 748146 w 1769425"/>
                <a:gd name="connsiteY31" fmla="*/ 2351314 h 2422566"/>
                <a:gd name="connsiteX32" fmla="*/ 843148 w 1769425"/>
                <a:gd name="connsiteY32" fmla="*/ 2398815 h 2422566"/>
                <a:gd name="connsiteX33" fmla="*/ 914400 w 1769425"/>
                <a:gd name="connsiteY33" fmla="*/ 2422566 h 2422566"/>
                <a:gd name="connsiteX34" fmla="*/ 1068779 w 1769425"/>
                <a:gd name="connsiteY34" fmla="*/ 2398815 h 2422566"/>
                <a:gd name="connsiteX35" fmla="*/ 1116281 w 1769425"/>
                <a:gd name="connsiteY35" fmla="*/ 2375065 h 2422566"/>
                <a:gd name="connsiteX36" fmla="*/ 1223159 w 1769425"/>
                <a:gd name="connsiteY36" fmla="*/ 2280062 h 2422566"/>
                <a:gd name="connsiteX37" fmla="*/ 1282535 w 1769425"/>
                <a:gd name="connsiteY37" fmla="*/ 2208810 h 2422566"/>
                <a:gd name="connsiteX38" fmla="*/ 1318161 w 1769425"/>
                <a:gd name="connsiteY38" fmla="*/ 2173184 h 2422566"/>
                <a:gd name="connsiteX39" fmla="*/ 1425039 w 1769425"/>
                <a:gd name="connsiteY39" fmla="*/ 2018805 h 2422566"/>
                <a:gd name="connsiteX40" fmla="*/ 1520042 w 1769425"/>
                <a:gd name="connsiteY40" fmla="*/ 1888176 h 2422566"/>
                <a:gd name="connsiteX41" fmla="*/ 1543792 w 1769425"/>
                <a:gd name="connsiteY41" fmla="*/ 1852550 h 2422566"/>
                <a:gd name="connsiteX42" fmla="*/ 1591294 w 1769425"/>
                <a:gd name="connsiteY42" fmla="*/ 1757548 h 2422566"/>
                <a:gd name="connsiteX43" fmla="*/ 1603169 w 1769425"/>
                <a:gd name="connsiteY43" fmla="*/ 1698171 h 2422566"/>
                <a:gd name="connsiteX44" fmla="*/ 1626920 w 1769425"/>
                <a:gd name="connsiteY44" fmla="*/ 1650670 h 2422566"/>
                <a:gd name="connsiteX45" fmla="*/ 1650670 w 1769425"/>
                <a:gd name="connsiteY45" fmla="*/ 1531917 h 2422566"/>
                <a:gd name="connsiteX46" fmla="*/ 1662546 w 1769425"/>
                <a:gd name="connsiteY46" fmla="*/ 1389413 h 2422566"/>
                <a:gd name="connsiteX47" fmla="*/ 1686296 w 1769425"/>
                <a:gd name="connsiteY47" fmla="*/ 1270660 h 2422566"/>
                <a:gd name="connsiteX48" fmla="*/ 1698172 w 1769425"/>
                <a:gd name="connsiteY48" fmla="*/ 1151906 h 2422566"/>
                <a:gd name="connsiteX49" fmla="*/ 1721922 w 1769425"/>
                <a:gd name="connsiteY49" fmla="*/ 1056904 h 2422566"/>
                <a:gd name="connsiteX50" fmla="*/ 1745673 w 1769425"/>
                <a:gd name="connsiteY50" fmla="*/ 938150 h 2422566"/>
                <a:gd name="connsiteX51" fmla="*/ 1769424 w 1769425"/>
                <a:gd name="connsiteY51" fmla="*/ 522514 h 2422566"/>
                <a:gd name="connsiteX52" fmla="*/ 1733798 w 1769425"/>
                <a:gd name="connsiteY52" fmla="*/ 285008 h 2422566"/>
                <a:gd name="connsiteX53" fmla="*/ 1710047 w 1769425"/>
                <a:gd name="connsiteY53" fmla="*/ 249382 h 2422566"/>
                <a:gd name="connsiteX54" fmla="*/ 1662546 w 1769425"/>
                <a:gd name="connsiteY54" fmla="*/ 178130 h 2422566"/>
                <a:gd name="connsiteX55" fmla="*/ 1603169 w 1769425"/>
                <a:gd name="connsiteY55" fmla="*/ 118753 h 2422566"/>
                <a:gd name="connsiteX56" fmla="*/ 1591294 w 1769425"/>
                <a:gd name="connsiteY56" fmla="*/ 83127 h 2422566"/>
                <a:gd name="connsiteX57" fmla="*/ 1520042 w 1769425"/>
                <a:gd name="connsiteY57" fmla="*/ 47501 h 2422566"/>
                <a:gd name="connsiteX58" fmla="*/ 1508166 w 1769425"/>
                <a:gd name="connsiteY58" fmla="*/ 11875 h 242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69425" h="2422566">
                  <a:moveTo>
                    <a:pt x="1508166" y="11875"/>
                  </a:moveTo>
                  <a:cubicBezTo>
                    <a:pt x="1492332" y="7917"/>
                    <a:pt x="1453029" y="23750"/>
                    <a:pt x="1425039" y="23750"/>
                  </a:cubicBezTo>
                  <a:cubicBezTo>
                    <a:pt x="830599" y="23750"/>
                    <a:pt x="976315" y="41077"/>
                    <a:pt x="688769" y="0"/>
                  </a:cubicBezTo>
                  <a:cubicBezTo>
                    <a:pt x="589808" y="3958"/>
                    <a:pt x="490602" y="3871"/>
                    <a:pt x="391886" y="11875"/>
                  </a:cubicBezTo>
                  <a:cubicBezTo>
                    <a:pt x="343887" y="15767"/>
                    <a:pt x="249382" y="35626"/>
                    <a:pt x="249382" y="35626"/>
                  </a:cubicBezTo>
                  <a:cubicBezTo>
                    <a:pt x="199403" y="65613"/>
                    <a:pt x="189010" y="65321"/>
                    <a:pt x="154379" y="106878"/>
                  </a:cubicBezTo>
                  <a:cubicBezTo>
                    <a:pt x="145242" y="117842"/>
                    <a:pt x="136610" y="129545"/>
                    <a:pt x="130629" y="142504"/>
                  </a:cubicBezTo>
                  <a:cubicBezTo>
                    <a:pt x="78221" y="256055"/>
                    <a:pt x="90921" y="241866"/>
                    <a:pt x="59377" y="344384"/>
                  </a:cubicBezTo>
                  <a:cubicBezTo>
                    <a:pt x="52014" y="368312"/>
                    <a:pt x="43543" y="391885"/>
                    <a:pt x="35626" y="415636"/>
                  </a:cubicBezTo>
                  <a:cubicBezTo>
                    <a:pt x="31668" y="439387"/>
                    <a:pt x="28188" y="463222"/>
                    <a:pt x="23751" y="486888"/>
                  </a:cubicBezTo>
                  <a:cubicBezTo>
                    <a:pt x="16312" y="526565"/>
                    <a:pt x="0" y="605641"/>
                    <a:pt x="0" y="605641"/>
                  </a:cubicBezTo>
                  <a:cubicBezTo>
                    <a:pt x="3959" y="756062"/>
                    <a:pt x="2083" y="906750"/>
                    <a:pt x="11876" y="1056904"/>
                  </a:cubicBezTo>
                  <a:cubicBezTo>
                    <a:pt x="14000" y="1089477"/>
                    <a:pt x="29224" y="1119898"/>
                    <a:pt x="35626" y="1151906"/>
                  </a:cubicBezTo>
                  <a:cubicBezTo>
                    <a:pt x="39585" y="1171698"/>
                    <a:pt x="41702" y="1191950"/>
                    <a:pt x="47502" y="1211283"/>
                  </a:cubicBezTo>
                  <a:cubicBezTo>
                    <a:pt x="63753" y="1265452"/>
                    <a:pt x="73406" y="1269568"/>
                    <a:pt x="95003" y="1318161"/>
                  </a:cubicBezTo>
                  <a:cubicBezTo>
                    <a:pt x="103661" y="1337640"/>
                    <a:pt x="110096" y="1358058"/>
                    <a:pt x="118753" y="1377537"/>
                  </a:cubicBezTo>
                  <a:cubicBezTo>
                    <a:pt x="185334" y="1527345"/>
                    <a:pt x="95835" y="1308371"/>
                    <a:pt x="166255" y="1484415"/>
                  </a:cubicBezTo>
                  <a:cubicBezTo>
                    <a:pt x="176099" y="1533637"/>
                    <a:pt x="180356" y="1567689"/>
                    <a:pt x="201881" y="1615044"/>
                  </a:cubicBezTo>
                  <a:cubicBezTo>
                    <a:pt x="211432" y="1636057"/>
                    <a:pt x="226454" y="1654158"/>
                    <a:pt x="237507" y="1674421"/>
                  </a:cubicBezTo>
                  <a:cubicBezTo>
                    <a:pt x="250222" y="1697733"/>
                    <a:pt x="262145" y="1721499"/>
                    <a:pt x="273133" y="1745673"/>
                  </a:cubicBezTo>
                  <a:cubicBezTo>
                    <a:pt x="281954" y="1765079"/>
                    <a:pt x="286531" y="1786415"/>
                    <a:pt x="296883" y="1805049"/>
                  </a:cubicBezTo>
                  <a:cubicBezTo>
                    <a:pt x="306495" y="1822350"/>
                    <a:pt x="320634" y="1836716"/>
                    <a:pt x="332509" y="1852550"/>
                  </a:cubicBezTo>
                  <a:cubicBezTo>
                    <a:pt x="336468" y="1868384"/>
                    <a:pt x="336287" y="1885881"/>
                    <a:pt x="344385" y="1900052"/>
                  </a:cubicBezTo>
                  <a:cubicBezTo>
                    <a:pt x="352717" y="1914633"/>
                    <a:pt x="369934" y="1922243"/>
                    <a:pt x="380011" y="1935678"/>
                  </a:cubicBezTo>
                  <a:cubicBezTo>
                    <a:pt x="393860" y="1954143"/>
                    <a:pt x="401788" y="1976589"/>
                    <a:pt x="415637" y="1995054"/>
                  </a:cubicBezTo>
                  <a:cubicBezTo>
                    <a:pt x="425714" y="2008489"/>
                    <a:pt x="440952" y="2017423"/>
                    <a:pt x="451263" y="2030680"/>
                  </a:cubicBezTo>
                  <a:cubicBezTo>
                    <a:pt x="468788" y="2053212"/>
                    <a:pt x="482930" y="2078181"/>
                    <a:pt x="498764" y="2101932"/>
                  </a:cubicBezTo>
                  <a:cubicBezTo>
                    <a:pt x="506681" y="2113807"/>
                    <a:pt x="512422" y="2127466"/>
                    <a:pt x="522514" y="2137558"/>
                  </a:cubicBezTo>
                  <a:cubicBezTo>
                    <a:pt x="542306" y="2157350"/>
                    <a:pt x="563166" y="2176130"/>
                    <a:pt x="581891" y="2196935"/>
                  </a:cubicBezTo>
                  <a:cubicBezTo>
                    <a:pt x="654899" y="2278055"/>
                    <a:pt x="598852" y="2236193"/>
                    <a:pt x="676894" y="2291937"/>
                  </a:cubicBezTo>
                  <a:cubicBezTo>
                    <a:pt x="688508" y="2300233"/>
                    <a:pt x="701556" y="2306551"/>
                    <a:pt x="712520" y="2315688"/>
                  </a:cubicBezTo>
                  <a:cubicBezTo>
                    <a:pt x="725422" y="2326439"/>
                    <a:pt x="733977" y="2342298"/>
                    <a:pt x="748146" y="2351314"/>
                  </a:cubicBezTo>
                  <a:cubicBezTo>
                    <a:pt x="778016" y="2370322"/>
                    <a:pt x="809560" y="2387619"/>
                    <a:pt x="843148" y="2398815"/>
                  </a:cubicBezTo>
                  <a:lnTo>
                    <a:pt x="914400" y="2422566"/>
                  </a:lnTo>
                  <a:cubicBezTo>
                    <a:pt x="951917" y="2418398"/>
                    <a:pt x="1025470" y="2415056"/>
                    <a:pt x="1068779" y="2398815"/>
                  </a:cubicBezTo>
                  <a:cubicBezTo>
                    <a:pt x="1085355" y="2392599"/>
                    <a:pt x="1100911" y="2383848"/>
                    <a:pt x="1116281" y="2375065"/>
                  </a:cubicBezTo>
                  <a:cubicBezTo>
                    <a:pt x="1159222" y="2350528"/>
                    <a:pt x="1190370" y="2319409"/>
                    <a:pt x="1223159" y="2280062"/>
                  </a:cubicBezTo>
                  <a:cubicBezTo>
                    <a:pt x="1242951" y="2256311"/>
                    <a:pt x="1261995" y="2231917"/>
                    <a:pt x="1282535" y="2208810"/>
                  </a:cubicBezTo>
                  <a:cubicBezTo>
                    <a:pt x="1293692" y="2196258"/>
                    <a:pt x="1307526" y="2186182"/>
                    <a:pt x="1318161" y="2173184"/>
                  </a:cubicBezTo>
                  <a:cubicBezTo>
                    <a:pt x="1395182" y="2079048"/>
                    <a:pt x="1373759" y="2100853"/>
                    <a:pt x="1425039" y="2018805"/>
                  </a:cubicBezTo>
                  <a:cubicBezTo>
                    <a:pt x="1473006" y="1942058"/>
                    <a:pt x="1433964" y="2017297"/>
                    <a:pt x="1520042" y="1888176"/>
                  </a:cubicBezTo>
                  <a:cubicBezTo>
                    <a:pt x="1527959" y="1876301"/>
                    <a:pt x="1536958" y="1865080"/>
                    <a:pt x="1543792" y="1852550"/>
                  </a:cubicBezTo>
                  <a:cubicBezTo>
                    <a:pt x="1560746" y="1821468"/>
                    <a:pt x="1591294" y="1757548"/>
                    <a:pt x="1591294" y="1757548"/>
                  </a:cubicBezTo>
                  <a:cubicBezTo>
                    <a:pt x="1595252" y="1737756"/>
                    <a:pt x="1596786" y="1717319"/>
                    <a:pt x="1603169" y="1698171"/>
                  </a:cubicBezTo>
                  <a:cubicBezTo>
                    <a:pt x="1608767" y="1681377"/>
                    <a:pt x="1622057" y="1667692"/>
                    <a:pt x="1626920" y="1650670"/>
                  </a:cubicBezTo>
                  <a:cubicBezTo>
                    <a:pt x="1638010" y="1611855"/>
                    <a:pt x="1650670" y="1531917"/>
                    <a:pt x="1650670" y="1531917"/>
                  </a:cubicBezTo>
                  <a:cubicBezTo>
                    <a:pt x="1654629" y="1484416"/>
                    <a:pt x="1656106" y="1436642"/>
                    <a:pt x="1662546" y="1389413"/>
                  </a:cubicBezTo>
                  <a:cubicBezTo>
                    <a:pt x="1668000" y="1349415"/>
                    <a:pt x="1682279" y="1310828"/>
                    <a:pt x="1686296" y="1270660"/>
                  </a:cubicBezTo>
                  <a:cubicBezTo>
                    <a:pt x="1690255" y="1231075"/>
                    <a:pt x="1691632" y="1191147"/>
                    <a:pt x="1698172" y="1151906"/>
                  </a:cubicBezTo>
                  <a:cubicBezTo>
                    <a:pt x="1703538" y="1119708"/>
                    <a:pt x="1717306" y="1089218"/>
                    <a:pt x="1721922" y="1056904"/>
                  </a:cubicBezTo>
                  <a:cubicBezTo>
                    <a:pt x="1735568" y="961384"/>
                    <a:pt x="1724947" y="1000330"/>
                    <a:pt x="1745673" y="938150"/>
                  </a:cubicBezTo>
                  <a:cubicBezTo>
                    <a:pt x="1769983" y="767977"/>
                    <a:pt x="1769424" y="792868"/>
                    <a:pt x="1769424" y="522514"/>
                  </a:cubicBezTo>
                  <a:cubicBezTo>
                    <a:pt x="1769424" y="498273"/>
                    <a:pt x="1759119" y="322989"/>
                    <a:pt x="1733798" y="285008"/>
                  </a:cubicBezTo>
                  <a:lnTo>
                    <a:pt x="1710047" y="249382"/>
                  </a:lnTo>
                  <a:cubicBezTo>
                    <a:pt x="1689178" y="186774"/>
                    <a:pt x="1711965" y="237432"/>
                    <a:pt x="1662546" y="178130"/>
                  </a:cubicBezTo>
                  <a:cubicBezTo>
                    <a:pt x="1613065" y="118753"/>
                    <a:pt x="1668483" y="162296"/>
                    <a:pt x="1603169" y="118753"/>
                  </a:cubicBezTo>
                  <a:cubicBezTo>
                    <a:pt x="1599211" y="106878"/>
                    <a:pt x="1599114" y="92902"/>
                    <a:pt x="1591294" y="83127"/>
                  </a:cubicBezTo>
                  <a:cubicBezTo>
                    <a:pt x="1578668" y="67344"/>
                    <a:pt x="1539901" y="50811"/>
                    <a:pt x="1520042" y="47501"/>
                  </a:cubicBezTo>
                  <a:cubicBezTo>
                    <a:pt x="1508328" y="45549"/>
                    <a:pt x="1524000" y="15833"/>
                    <a:pt x="1508166" y="11875"/>
                  </a:cubicBezTo>
                  <a:close/>
                </a:path>
              </a:pathLst>
            </a:custGeom>
            <a:solidFill>
              <a:schemeClr val="tx2">
                <a:lumMod val="10000"/>
                <a:lumOff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01736F-0180-1D77-FB2D-B29C24251A11}"/>
              </a:ext>
            </a:extLst>
          </p:cNvPr>
          <p:cNvGrpSpPr/>
          <p:nvPr/>
        </p:nvGrpSpPr>
        <p:grpSpPr>
          <a:xfrm>
            <a:off x="665017" y="4215101"/>
            <a:ext cx="1828595" cy="1805050"/>
            <a:chOff x="1460664" y="1805049"/>
            <a:chExt cx="2766953" cy="2731325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64F450E-4FD2-3BB2-2D78-5120B1CEBCFB}"/>
                </a:ext>
              </a:extLst>
            </p:cNvPr>
            <p:cNvSpPr/>
            <p:nvPr/>
          </p:nvSpPr>
          <p:spPr>
            <a:xfrm>
              <a:off x="1460664" y="1805049"/>
              <a:ext cx="1094418" cy="1816925"/>
            </a:xfrm>
            <a:custGeom>
              <a:avLst/>
              <a:gdLst>
                <a:gd name="connsiteX0" fmla="*/ 1092530 w 1094418"/>
                <a:gd name="connsiteY0" fmla="*/ 676894 h 1816925"/>
                <a:gd name="connsiteX1" fmla="*/ 973777 w 1094418"/>
                <a:gd name="connsiteY1" fmla="*/ 676894 h 1816925"/>
                <a:gd name="connsiteX2" fmla="*/ 938151 w 1094418"/>
                <a:gd name="connsiteY2" fmla="*/ 653143 h 1816925"/>
                <a:gd name="connsiteX3" fmla="*/ 938151 w 1094418"/>
                <a:gd name="connsiteY3" fmla="*/ 510639 h 1816925"/>
                <a:gd name="connsiteX4" fmla="*/ 1009403 w 1094418"/>
                <a:gd name="connsiteY4" fmla="*/ 403761 h 1816925"/>
                <a:gd name="connsiteX5" fmla="*/ 1033153 w 1094418"/>
                <a:gd name="connsiteY5" fmla="*/ 368135 h 1816925"/>
                <a:gd name="connsiteX6" fmla="*/ 1068779 w 1094418"/>
                <a:gd name="connsiteY6" fmla="*/ 296883 h 1816925"/>
                <a:gd name="connsiteX7" fmla="*/ 1056904 w 1094418"/>
                <a:gd name="connsiteY7" fmla="*/ 225632 h 1816925"/>
                <a:gd name="connsiteX8" fmla="*/ 1021278 w 1094418"/>
                <a:gd name="connsiteY8" fmla="*/ 190006 h 1816925"/>
                <a:gd name="connsiteX9" fmla="*/ 997527 w 1094418"/>
                <a:gd name="connsiteY9" fmla="*/ 154380 h 1816925"/>
                <a:gd name="connsiteX10" fmla="*/ 961901 w 1094418"/>
                <a:gd name="connsiteY10" fmla="*/ 130629 h 1816925"/>
                <a:gd name="connsiteX11" fmla="*/ 926275 w 1094418"/>
                <a:gd name="connsiteY11" fmla="*/ 83128 h 1816925"/>
                <a:gd name="connsiteX12" fmla="*/ 807522 w 1094418"/>
                <a:gd name="connsiteY12" fmla="*/ 11876 h 1816925"/>
                <a:gd name="connsiteX13" fmla="*/ 760021 w 1094418"/>
                <a:gd name="connsiteY13" fmla="*/ 0 h 1816925"/>
                <a:gd name="connsiteX14" fmla="*/ 629392 w 1094418"/>
                <a:gd name="connsiteY14" fmla="*/ 11876 h 1816925"/>
                <a:gd name="connsiteX15" fmla="*/ 593766 w 1094418"/>
                <a:gd name="connsiteY15" fmla="*/ 23751 h 1816925"/>
                <a:gd name="connsiteX16" fmla="*/ 558140 w 1094418"/>
                <a:gd name="connsiteY16" fmla="*/ 59377 h 1816925"/>
                <a:gd name="connsiteX17" fmla="*/ 463138 w 1094418"/>
                <a:gd name="connsiteY17" fmla="*/ 154380 h 1816925"/>
                <a:gd name="connsiteX18" fmla="*/ 380010 w 1094418"/>
                <a:gd name="connsiteY18" fmla="*/ 237507 h 1816925"/>
                <a:gd name="connsiteX19" fmla="*/ 308758 w 1094418"/>
                <a:gd name="connsiteY19" fmla="*/ 344385 h 1816925"/>
                <a:gd name="connsiteX20" fmla="*/ 285008 w 1094418"/>
                <a:gd name="connsiteY20" fmla="*/ 380011 h 1816925"/>
                <a:gd name="connsiteX21" fmla="*/ 261257 w 1094418"/>
                <a:gd name="connsiteY21" fmla="*/ 415637 h 1816925"/>
                <a:gd name="connsiteX22" fmla="*/ 213756 w 1094418"/>
                <a:gd name="connsiteY22" fmla="*/ 498764 h 1816925"/>
                <a:gd name="connsiteX23" fmla="*/ 166255 w 1094418"/>
                <a:gd name="connsiteY23" fmla="*/ 581891 h 1816925"/>
                <a:gd name="connsiteX24" fmla="*/ 95003 w 1094418"/>
                <a:gd name="connsiteY24" fmla="*/ 700645 h 1816925"/>
                <a:gd name="connsiteX25" fmla="*/ 83127 w 1094418"/>
                <a:gd name="connsiteY25" fmla="*/ 736270 h 1816925"/>
                <a:gd name="connsiteX26" fmla="*/ 59377 w 1094418"/>
                <a:gd name="connsiteY26" fmla="*/ 795647 h 1816925"/>
                <a:gd name="connsiteX27" fmla="*/ 47501 w 1094418"/>
                <a:gd name="connsiteY27" fmla="*/ 843148 h 1816925"/>
                <a:gd name="connsiteX28" fmla="*/ 23751 w 1094418"/>
                <a:gd name="connsiteY28" fmla="*/ 926276 h 1816925"/>
                <a:gd name="connsiteX29" fmla="*/ 0 w 1094418"/>
                <a:gd name="connsiteY29" fmla="*/ 1116281 h 1816925"/>
                <a:gd name="connsiteX30" fmla="*/ 11875 w 1094418"/>
                <a:gd name="connsiteY30" fmla="*/ 1330037 h 1816925"/>
                <a:gd name="connsiteX31" fmla="*/ 35626 w 1094418"/>
                <a:gd name="connsiteY31" fmla="*/ 1425039 h 1816925"/>
                <a:gd name="connsiteX32" fmla="*/ 47501 w 1094418"/>
                <a:gd name="connsiteY32" fmla="*/ 1472541 h 1816925"/>
                <a:gd name="connsiteX33" fmla="*/ 71252 w 1094418"/>
                <a:gd name="connsiteY33" fmla="*/ 1531917 h 1816925"/>
                <a:gd name="connsiteX34" fmla="*/ 95003 w 1094418"/>
                <a:gd name="connsiteY34" fmla="*/ 1615045 h 1816925"/>
                <a:gd name="connsiteX35" fmla="*/ 142504 w 1094418"/>
                <a:gd name="connsiteY35" fmla="*/ 1698172 h 1816925"/>
                <a:gd name="connsiteX36" fmla="*/ 178130 w 1094418"/>
                <a:gd name="connsiteY36" fmla="*/ 1733798 h 1816925"/>
                <a:gd name="connsiteX37" fmla="*/ 201880 w 1094418"/>
                <a:gd name="connsiteY37" fmla="*/ 1769424 h 1816925"/>
                <a:gd name="connsiteX38" fmla="*/ 273132 w 1094418"/>
                <a:gd name="connsiteY38" fmla="*/ 1816925 h 1816925"/>
                <a:gd name="connsiteX39" fmla="*/ 320634 w 1094418"/>
                <a:gd name="connsiteY39" fmla="*/ 1805050 h 1816925"/>
                <a:gd name="connsiteX40" fmla="*/ 427512 w 1094418"/>
                <a:gd name="connsiteY40" fmla="*/ 1686296 h 1816925"/>
                <a:gd name="connsiteX41" fmla="*/ 451262 w 1094418"/>
                <a:gd name="connsiteY41" fmla="*/ 1638795 h 1816925"/>
                <a:gd name="connsiteX42" fmla="*/ 498764 w 1094418"/>
                <a:gd name="connsiteY42" fmla="*/ 1567543 h 1816925"/>
                <a:gd name="connsiteX43" fmla="*/ 546265 w 1094418"/>
                <a:gd name="connsiteY43" fmla="*/ 1460665 h 1816925"/>
                <a:gd name="connsiteX44" fmla="*/ 570016 w 1094418"/>
                <a:gd name="connsiteY44" fmla="*/ 1389413 h 1816925"/>
                <a:gd name="connsiteX45" fmla="*/ 581891 w 1094418"/>
                <a:gd name="connsiteY45" fmla="*/ 1353787 h 1816925"/>
                <a:gd name="connsiteX46" fmla="*/ 605642 w 1094418"/>
                <a:gd name="connsiteY46" fmla="*/ 1318161 h 1816925"/>
                <a:gd name="connsiteX47" fmla="*/ 641267 w 1094418"/>
                <a:gd name="connsiteY47" fmla="*/ 1246909 h 1816925"/>
                <a:gd name="connsiteX48" fmla="*/ 712519 w 1094418"/>
                <a:gd name="connsiteY48" fmla="*/ 1199408 h 1816925"/>
                <a:gd name="connsiteX49" fmla="*/ 748145 w 1094418"/>
                <a:gd name="connsiteY49" fmla="*/ 1175657 h 1816925"/>
                <a:gd name="connsiteX50" fmla="*/ 855023 w 1094418"/>
                <a:gd name="connsiteY50" fmla="*/ 1140032 h 1816925"/>
                <a:gd name="connsiteX51" fmla="*/ 890649 w 1094418"/>
                <a:gd name="connsiteY51" fmla="*/ 1128156 h 1816925"/>
                <a:gd name="connsiteX52" fmla="*/ 926275 w 1094418"/>
                <a:gd name="connsiteY52" fmla="*/ 1104406 h 1816925"/>
                <a:gd name="connsiteX53" fmla="*/ 950026 w 1094418"/>
                <a:gd name="connsiteY53" fmla="*/ 1021278 h 1816925"/>
                <a:gd name="connsiteX54" fmla="*/ 973777 w 1094418"/>
                <a:gd name="connsiteY54" fmla="*/ 985652 h 1816925"/>
                <a:gd name="connsiteX55" fmla="*/ 1009403 w 1094418"/>
                <a:gd name="connsiteY55" fmla="*/ 973777 h 1816925"/>
                <a:gd name="connsiteX56" fmla="*/ 1021278 w 1094418"/>
                <a:gd name="connsiteY56" fmla="*/ 783772 h 1816925"/>
                <a:gd name="connsiteX57" fmla="*/ 1033153 w 1094418"/>
                <a:gd name="connsiteY57" fmla="*/ 748146 h 1816925"/>
                <a:gd name="connsiteX58" fmla="*/ 1092530 w 1094418"/>
                <a:gd name="connsiteY58" fmla="*/ 676894 h 181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94418" h="1816925">
                  <a:moveTo>
                    <a:pt x="1092530" y="676894"/>
                  </a:moveTo>
                  <a:cubicBezTo>
                    <a:pt x="1082634" y="665019"/>
                    <a:pt x="1019835" y="699923"/>
                    <a:pt x="973777" y="676894"/>
                  </a:cubicBezTo>
                  <a:cubicBezTo>
                    <a:pt x="961011" y="670511"/>
                    <a:pt x="950026" y="661060"/>
                    <a:pt x="938151" y="653143"/>
                  </a:cubicBezTo>
                  <a:cubicBezTo>
                    <a:pt x="919569" y="597400"/>
                    <a:pt x="911635" y="590187"/>
                    <a:pt x="938151" y="510639"/>
                  </a:cubicBezTo>
                  <a:cubicBezTo>
                    <a:pt x="938153" y="510634"/>
                    <a:pt x="997526" y="421576"/>
                    <a:pt x="1009403" y="403761"/>
                  </a:cubicBezTo>
                  <a:cubicBezTo>
                    <a:pt x="1017320" y="391886"/>
                    <a:pt x="1028639" y="381675"/>
                    <a:pt x="1033153" y="368135"/>
                  </a:cubicBezTo>
                  <a:cubicBezTo>
                    <a:pt x="1049543" y="318969"/>
                    <a:pt x="1038086" y="342925"/>
                    <a:pt x="1068779" y="296883"/>
                  </a:cubicBezTo>
                  <a:cubicBezTo>
                    <a:pt x="1064821" y="273133"/>
                    <a:pt x="1066683" y="247635"/>
                    <a:pt x="1056904" y="225632"/>
                  </a:cubicBezTo>
                  <a:cubicBezTo>
                    <a:pt x="1050083" y="210285"/>
                    <a:pt x="1032029" y="202908"/>
                    <a:pt x="1021278" y="190006"/>
                  </a:cubicBezTo>
                  <a:cubicBezTo>
                    <a:pt x="1012141" y="179042"/>
                    <a:pt x="1007619" y="164472"/>
                    <a:pt x="997527" y="154380"/>
                  </a:cubicBezTo>
                  <a:cubicBezTo>
                    <a:pt x="987435" y="144288"/>
                    <a:pt x="971993" y="140721"/>
                    <a:pt x="961901" y="130629"/>
                  </a:cubicBezTo>
                  <a:cubicBezTo>
                    <a:pt x="947906" y="116634"/>
                    <a:pt x="941068" y="96277"/>
                    <a:pt x="926275" y="83128"/>
                  </a:cubicBezTo>
                  <a:cubicBezTo>
                    <a:pt x="906116" y="65209"/>
                    <a:pt x="839734" y="23956"/>
                    <a:pt x="807522" y="11876"/>
                  </a:cubicBezTo>
                  <a:cubicBezTo>
                    <a:pt x="792240" y="6145"/>
                    <a:pt x="775855" y="3959"/>
                    <a:pt x="760021" y="0"/>
                  </a:cubicBezTo>
                  <a:cubicBezTo>
                    <a:pt x="716478" y="3959"/>
                    <a:pt x="672675" y="5693"/>
                    <a:pt x="629392" y="11876"/>
                  </a:cubicBezTo>
                  <a:cubicBezTo>
                    <a:pt x="617000" y="13646"/>
                    <a:pt x="604181" y="16807"/>
                    <a:pt x="593766" y="23751"/>
                  </a:cubicBezTo>
                  <a:cubicBezTo>
                    <a:pt x="579792" y="33067"/>
                    <a:pt x="570891" y="48447"/>
                    <a:pt x="558140" y="59377"/>
                  </a:cubicBezTo>
                  <a:cubicBezTo>
                    <a:pt x="427479" y="171373"/>
                    <a:pt x="603533" y="1222"/>
                    <a:pt x="463138" y="154380"/>
                  </a:cubicBezTo>
                  <a:cubicBezTo>
                    <a:pt x="436659" y="183267"/>
                    <a:pt x="401747" y="204902"/>
                    <a:pt x="380010" y="237507"/>
                  </a:cubicBezTo>
                  <a:lnTo>
                    <a:pt x="308758" y="344385"/>
                  </a:lnTo>
                  <a:lnTo>
                    <a:pt x="285008" y="380011"/>
                  </a:lnTo>
                  <a:lnTo>
                    <a:pt x="261257" y="415637"/>
                  </a:lnTo>
                  <a:cubicBezTo>
                    <a:pt x="241987" y="473449"/>
                    <a:pt x="258690" y="435857"/>
                    <a:pt x="213756" y="498764"/>
                  </a:cubicBezTo>
                  <a:cubicBezTo>
                    <a:pt x="172422" y="556631"/>
                    <a:pt x="206017" y="512307"/>
                    <a:pt x="166255" y="581891"/>
                  </a:cubicBezTo>
                  <a:cubicBezTo>
                    <a:pt x="143352" y="621972"/>
                    <a:pt x="109602" y="656851"/>
                    <a:pt x="95003" y="700645"/>
                  </a:cubicBezTo>
                  <a:cubicBezTo>
                    <a:pt x="91044" y="712520"/>
                    <a:pt x="87522" y="724550"/>
                    <a:pt x="83127" y="736270"/>
                  </a:cubicBezTo>
                  <a:cubicBezTo>
                    <a:pt x="75642" y="756230"/>
                    <a:pt x="66118" y="775424"/>
                    <a:pt x="59377" y="795647"/>
                  </a:cubicBezTo>
                  <a:cubicBezTo>
                    <a:pt x="54216" y="811130"/>
                    <a:pt x="51985" y="827455"/>
                    <a:pt x="47501" y="843148"/>
                  </a:cubicBezTo>
                  <a:cubicBezTo>
                    <a:pt x="32410" y="895965"/>
                    <a:pt x="36125" y="864404"/>
                    <a:pt x="23751" y="926276"/>
                  </a:cubicBezTo>
                  <a:cubicBezTo>
                    <a:pt x="9017" y="999948"/>
                    <a:pt x="8188" y="1034404"/>
                    <a:pt x="0" y="1116281"/>
                  </a:cubicBezTo>
                  <a:cubicBezTo>
                    <a:pt x="3958" y="1187533"/>
                    <a:pt x="3695" y="1259145"/>
                    <a:pt x="11875" y="1330037"/>
                  </a:cubicBezTo>
                  <a:cubicBezTo>
                    <a:pt x="15617" y="1362464"/>
                    <a:pt x="27709" y="1393372"/>
                    <a:pt x="35626" y="1425039"/>
                  </a:cubicBezTo>
                  <a:cubicBezTo>
                    <a:pt x="39584" y="1440873"/>
                    <a:pt x="41439" y="1457387"/>
                    <a:pt x="47501" y="1472541"/>
                  </a:cubicBezTo>
                  <a:cubicBezTo>
                    <a:pt x="55418" y="1492333"/>
                    <a:pt x="64511" y="1511694"/>
                    <a:pt x="71252" y="1531917"/>
                  </a:cubicBezTo>
                  <a:cubicBezTo>
                    <a:pt x="86324" y="1577133"/>
                    <a:pt x="77842" y="1575003"/>
                    <a:pt x="95003" y="1615045"/>
                  </a:cubicBezTo>
                  <a:cubicBezTo>
                    <a:pt x="105253" y="1638962"/>
                    <a:pt x="124964" y="1677124"/>
                    <a:pt x="142504" y="1698172"/>
                  </a:cubicBezTo>
                  <a:cubicBezTo>
                    <a:pt x="153255" y="1711074"/>
                    <a:pt x="167379" y="1720896"/>
                    <a:pt x="178130" y="1733798"/>
                  </a:cubicBezTo>
                  <a:cubicBezTo>
                    <a:pt x="187267" y="1744762"/>
                    <a:pt x="191139" y="1760026"/>
                    <a:pt x="201880" y="1769424"/>
                  </a:cubicBezTo>
                  <a:cubicBezTo>
                    <a:pt x="223362" y="1788221"/>
                    <a:pt x="273132" y="1816925"/>
                    <a:pt x="273132" y="1816925"/>
                  </a:cubicBezTo>
                  <a:cubicBezTo>
                    <a:pt x="288966" y="1812967"/>
                    <a:pt x="305632" y="1811479"/>
                    <a:pt x="320634" y="1805050"/>
                  </a:cubicBezTo>
                  <a:cubicBezTo>
                    <a:pt x="366599" y="1785351"/>
                    <a:pt x="410371" y="1720579"/>
                    <a:pt x="427512" y="1686296"/>
                  </a:cubicBezTo>
                  <a:cubicBezTo>
                    <a:pt x="435429" y="1670462"/>
                    <a:pt x="442154" y="1653975"/>
                    <a:pt x="451262" y="1638795"/>
                  </a:cubicBezTo>
                  <a:cubicBezTo>
                    <a:pt x="465948" y="1614318"/>
                    <a:pt x="498764" y="1567543"/>
                    <a:pt x="498764" y="1567543"/>
                  </a:cubicBezTo>
                  <a:cubicBezTo>
                    <a:pt x="527027" y="1482751"/>
                    <a:pt x="508627" y="1517122"/>
                    <a:pt x="546265" y="1460665"/>
                  </a:cubicBezTo>
                  <a:lnTo>
                    <a:pt x="570016" y="1389413"/>
                  </a:lnTo>
                  <a:cubicBezTo>
                    <a:pt x="573974" y="1377538"/>
                    <a:pt x="574947" y="1364202"/>
                    <a:pt x="581891" y="1353787"/>
                  </a:cubicBezTo>
                  <a:lnTo>
                    <a:pt x="605642" y="1318161"/>
                  </a:lnTo>
                  <a:cubicBezTo>
                    <a:pt x="614112" y="1292749"/>
                    <a:pt x="619601" y="1265867"/>
                    <a:pt x="641267" y="1246909"/>
                  </a:cubicBezTo>
                  <a:cubicBezTo>
                    <a:pt x="662749" y="1228112"/>
                    <a:pt x="688768" y="1215242"/>
                    <a:pt x="712519" y="1199408"/>
                  </a:cubicBezTo>
                  <a:cubicBezTo>
                    <a:pt x="724394" y="1191491"/>
                    <a:pt x="734605" y="1180170"/>
                    <a:pt x="748145" y="1175657"/>
                  </a:cubicBezTo>
                  <a:lnTo>
                    <a:pt x="855023" y="1140032"/>
                  </a:lnTo>
                  <a:cubicBezTo>
                    <a:pt x="866898" y="1136073"/>
                    <a:pt x="880233" y="1135099"/>
                    <a:pt x="890649" y="1128156"/>
                  </a:cubicBezTo>
                  <a:lnTo>
                    <a:pt x="926275" y="1104406"/>
                  </a:lnTo>
                  <a:cubicBezTo>
                    <a:pt x="930079" y="1089191"/>
                    <a:pt x="941509" y="1038311"/>
                    <a:pt x="950026" y="1021278"/>
                  </a:cubicBezTo>
                  <a:cubicBezTo>
                    <a:pt x="956409" y="1008512"/>
                    <a:pt x="962632" y="994568"/>
                    <a:pt x="973777" y="985652"/>
                  </a:cubicBezTo>
                  <a:cubicBezTo>
                    <a:pt x="983552" y="977832"/>
                    <a:pt x="997528" y="977735"/>
                    <a:pt x="1009403" y="973777"/>
                  </a:cubicBezTo>
                  <a:cubicBezTo>
                    <a:pt x="1013361" y="910442"/>
                    <a:pt x="1014635" y="846882"/>
                    <a:pt x="1021278" y="783772"/>
                  </a:cubicBezTo>
                  <a:cubicBezTo>
                    <a:pt x="1022588" y="771323"/>
                    <a:pt x="1025333" y="757921"/>
                    <a:pt x="1033153" y="748146"/>
                  </a:cubicBezTo>
                  <a:cubicBezTo>
                    <a:pt x="1072073" y="699496"/>
                    <a:pt x="1102426" y="688769"/>
                    <a:pt x="1092530" y="676894"/>
                  </a:cubicBezTo>
                  <a:close/>
                </a:path>
              </a:pathLst>
            </a:custGeom>
            <a:solidFill>
              <a:srgbClr val="FF26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73C170F-87BA-2402-7290-349121213BD5}"/>
                </a:ext>
              </a:extLst>
            </p:cNvPr>
            <p:cNvSpPr/>
            <p:nvPr/>
          </p:nvSpPr>
          <p:spPr>
            <a:xfrm>
              <a:off x="2458192" y="2113808"/>
              <a:ext cx="1769425" cy="2422566"/>
            </a:xfrm>
            <a:custGeom>
              <a:avLst/>
              <a:gdLst>
                <a:gd name="connsiteX0" fmla="*/ 1508166 w 1769425"/>
                <a:gd name="connsiteY0" fmla="*/ 11875 h 2422566"/>
                <a:gd name="connsiteX1" fmla="*/ 1425039 w 1769425"/>
                <a:gd name="connsiteY1" fmla="*/ 23750 h 2422566"/>
                <a:gd name="connsiteX2" fmla="*/ 688769 w 1769425"/>
                <a:gd name="connsiteY2" fmla="*/ 0 h 2422566"/>
                <a:gd name="connsiteX3" fmla="*/ 391886 w 1769425"/>
                <a:gd name="connsiteY3" fmla="*/ 11875 h 2422566"/>
                <a:gd name="connsiteX4" fmla="*/ 249382 w 1769425"/>
                <a:gd name="connsiteY4" fmla="*/ 35626 h 2422566"/>
                <a:gd name="connsiteX5" fmla="*/ 154379 w 1769425"/>
                <a:gd name="connsiteY5" fmla="*/ 106878 h 2422566"/>
                <a:gd name="connsiteX6" fmla="*/ 130629 w 1769425"/>
                <a:gd name="connsiteY6" fmla="*/ 142504 h 2422566"/>
                <a:gd name="connsiteX7" fmla="*/ 59377 w 1769425"/>
                <a:gd name="connsiteY7" fmla="*/ 344384 h 2422566"/>
                <a:gd name="connsiteX8" fmla="*/ 35626 w 1769425"/>
                <a:gd name="connsiteY8" fmla="*/ 415636 h 2422566"/>
                <a:gd name="connsiteX9" fmla="*/ 23751 w 1769425"/>
                <a:gd name="connsiteY9" fmla="*/ 486888 h 2422566"/>
                <a:gd name="connsiteX10" fmla="*/ 0 w 1769425"/>
                <a:gd name="connsiteY10" fmla="*/ 605641 h 2422566"/>
                <a:gd name="connsiteX11" fmla="*/ 11876 w 1769425"/>
                <a:gd name="connsiteY11" fmla="*/ 1056904 h 2422566"/>
                <a:gd name="connsiteX12" fmla="*/ 35626 w 1769425"/>
                <a:gd name="connsiteY12" fmla="*/ 1151906 h 2422566"/>
                <a:gd name="connsiteX13" fmla="*/ 47502 w 1769425"/>
                <a:gd name="connsiteY13" fmla="*/ 1211283 h 2422566"/>
                <a:gd name="connsiteX14" fmla="*/ 95003 w 1769425"/>
                <a:gd name="connsiteY14" fmla="*/ 1318161 h 2422566"/>
                <a:gd name="connsiteX15" fmla="*/ 118753 w 1769425"/>
                <a:gd name="connsiteY15" fmla="*/ 1377537 h 2422566"/>
                <a:gd name="connsiteX16" fmla="*/ 166255 w 1769425"/>
                <a:gd name="connsiteY16" fmla="*/ 1484415 h 2422566"/>
                <a:gd name="connsiteX17" fmla="*/ 201881 w 1769425"/>
                <a:gd name="connsiteY17" fmla="*/ 1615044 h 2422566"/>
                <a:gd name="connsiteX18" fmla="*/ 237507 w 1769425"/>
                <a:gd name="connsiteY18" fmla="*/ 1674421 h 2422566"/>
                <a:gd name="connsiteX19" fmla="*/ 273133 w 1769425"/>
                <a:gd name="connsiteY19" fmla="*/ 1745673 h 2422566"/>
                <a:gd name="connsiteX20" fmla="*/ 296883 w 1769425"/>
                <a:gd name="connsiteY20" fmla="*/ 1805049 h 2422566"/>
                <a:gd name="connsiteX21" fmla="*/ 332509 w 1769425"/>
                <a:gd name="connsiteY21" fmla="*/ 1852550 h 2422566"/>
                <a:gd name="connsiteX22" fmla="*/ 344385 w 1769425"/>
                <a:gd name="connsiteY22" fmla="*/ 1900052 h 2422566"/>
                <a:gd name="connsiteX23" fmla="*/ 380011 w 1769425"/>
                <a:gd name="connsiteY23" fmla="*/ 1935678 h 2422566"/>
                <a:gd name="connsiteX24" fmla="*/ 415637 w 1769425"/>
                <a:gd name="connsiteY24" fmla="*/ 1995054 h 2422566"/>
                <a:gd name="connsiteX25" fmla="*/ 451263 w 1769425"/>
                <a:gd name="connsiteY25" fmla="*/ 2030680 h 2422566"/>
                <a:gd name="connsiteX26" fmla="*/ 498764 w 1769425"/>
                <a:gd name="connsiteY26" fmla="*/ 2101932 h 2422566"/>
                <a:gd name="connsiteX27" fmla="*/ 522514 w 1769425"/>
                <a:gd name="connsiteY27" fmla="*/ 2137558 h 2422566"/>
                <a:gd name="connsiteX28" fmla="*/ 581891 w 1769425"/>
                <a:gd name="connsiteY28" fmla="*/ 2196935 h 2422566"/>
                <a:gd name="connsiteX29" fmla="*/ 676894 w 1769425"/>
                <a:gd name="connsiteY29" fmla="*/ 2291937 h 2422566"/>
                <a:gd name="connsiteX30" fmla="*/ 712520 w 1769425"/>
                <a:gd name="connsiteY30" fmla="*/ 2315688 h 2422566"/>
                <a:gd name="connsiteX31" fmla="*/ 748146 w 1769425"/>
                <a:gd name="connsiteY31" fmla="*/ 2351314 h 2422566"/>
                <a:gd name="connsiteX32" fmla="*/ 843148 w 1769425"/>
                <a:gd name="connsiteY32" fmla="*/ 2398815 h 2422566"/>
                <a:gd name="connsiteX33" fmla="*/ 914400 w 1769425"/>
                <a:gd name="connsiteY33" fmla="*/ 2422566 h 2422566"/>
                <a:gd name="connsiteX34" fmla="*/ 1068779 w 1769425"/>
                <a:gd name="connsiteY34" fmla="*/ 2398815 h 2422566"/>
                <a:gd name="connsiteX35" fmla="*/ 1116281 w 1769425"/>
                <a:gd name="connsiteY35" fmla="*/ 2375065 h 2422566"/>
                <a:gd name="connsiteX36" fmla="*/ 1223159 w 1769425"/>
                <a:gd name="connsiteY36" fmla="*/ 2280062 h 2422566"/>
                <a:gd name="connsiteX37" fmla="*/ 1282535 w 1769425"/>
                <a:gd name="connsiteY37" fmla="*/ 2208810 h 2422566"/>
                <a:gd name="connsiteX38" fmla="*/ 1318161 w 1769425"/>
                <a:gd name="connsiteY38" fmla="*/ 2173184 h 2422566"/>
                <a:gd name="connsiteX39" fmla="*/ 1425039 w 1769425"/>
                <a:gd name="connsiteY39" fmla="*/ 2018805 h 2422566"/>
                <a:gd name="connsiteX40" fmla="*/ 1520042 w 1769425"/>
                <a:gd name="connsiteY40" fmla="*/ 1888176 h 2422566"/>
                <a:gd name="connsiteX41" fmla="*/ 1543792 w 1769425"/>
                <a:gd name="connsiteY41" fmla="*/ 1852550 h 2422566"/>
                <a:gd name="connsiteX42" fmla="*/ 1591294 w 1769425"/>
                <a:gd name="connsiteY42" fmla="*/ 1757548 h 2422566"/>
                <a:gd name="connsiteX43" fmla="*/ 1603169 w 1769425"/>
                <a:gd name="connsiteY43" fmla="*/ 1698171 h 2422566"/>
                <a:gd name="connsiteX44" fmla="*/ 1626920 w 1769425"/>
                <a:gd name="connsiteY44" fmla="*/ 1650670 h 2422566"/>
                <a:gd name="connsiteX45" fmla="*/ 1650670 w 1769425"/>
                <a:gd name="connsiteY45" fmla="*/ 1531917 h 2422566"/>
                <a:gd name="connsiteX46" fmla="*/ 1662546 w 1769425"/>
                <a:gd name="connsiteY46" fmla="*/ 1389413 h 2422566"/>
                <a:gd name="connsiteX47" fmla="*/ 1686296 w 1769425"/>
                <a:gd name="connsiteY47" fmla="*/ 1270660 h 2422566"/>
                <a:gd name="connsiteX48" fmla="*/ 1698172 w 1769425"/>
                <a:gd name="connsiteY48" fmla="*/ 1151906 h 2422566"/>
                <a:gd name="connsiteX49" fmla="*/ 1721922 w 1769425"/>
                <a:gd name="connsiteY49" fmla="*/ 1056904 h 2422566"/>
                <a:gd name="connsiteX50" fmla="*/ 1745673 w 1769425"/>
                <a:gd name="connsiteY50" fmla="*/ 938150 h 2422566"/>
                <a:gd name="connsiteX51" fmla="*/ 1769424 w 1769425"/>
                <a:gd name="connsiteY51" fmla="*/ 522514 h 2422566"/>
                <a:gd name="connsiteX52" fmla="*/ 1733798 w 1769425"/>
                <a:gd name="connsiteY52" fmla="*/ 285008 h 2422566"/>
                <a:gd name="connsiteX53" fmla="*/ 1710047 w 1769425"/>
                <a:gd name="connsiteY53" fmla="*/ 249382 h 2422566"/>
                <a:gd name="connsiteX54" fmla="*/ 1662546 w 1769425"/>
                <a:gd name="connsiteY54" fmla="*/ 178130 h 2422566"/>
                <a:gd name="connsiteX55" fmla="*/ 1603169 w 1769425"/>
                <a:gd name="connsiteY55" fmla="*/ 118753 h 2422566"/>
                <a:gd name="connsiteX56" fmla="*/ 1591294 w 1769425"/>
                <a:gd name="connsiteY56" fmla="*/ 83127 h 2422566"/>
                <a:gd name="connsiteX57" fmla="*/ 1520042 w 1769425"/>
                <a:gd name="connsiteY57" fmla="*/ 47501 h 2422566"/>
                <a:gd name="connsiteX58" fmla="*/ 1508166 w 1769425"/>
                <a:gd name="connsiteY58" fmla="*/ 11875 h 242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69425" h="2422566">
                  <a:moveTo>
                    <a:pt x="1508166" y="11875"/>
                  </a:moveTo>
                  <a:cubicBezTo>
                    <a:pt x="1492332" y="7917"/>
                    <a:pt x="1453029" y="23750"/>
                    <a:pt x="1425039" y="23750"/>
                  </a:cubicBezTo>
                  <a:cubicBezTo>
                    <a:pt x="830599" y="23750"/>
                    <a:pt x="976315" y="41077"/>
                    <a:pt x="688769" y="0"/>
                  </a:cubicBezTo>
                  <a:cubicBezTo>
                    <a:pt x="589808" y="3958"/>
                    <a:pt x="490602" y="3871"/>
                    <a:pt x="391886" y="11875"/>
                  </a:cubicBezTo>
                  <a:cubicBezTo>
                    <a:pt x="343887" y="15767"/>
                    <a:pt x="249382" y="35626"/>
                    <a:pt x="249382" y="35626"/>
                  </a:cubicBezTo>
                  <a:cubicBezTo>
                    <a:pt x="199403" y="65613"/>
                    <a:pt x="189010" y="65321"/>
                    <a:pt x="154379" y="106878"/>
                  </a:cubicBezTo>
                  <a:cubicBezTo>
                    <a:pt x="145242" y="117842"/>
                    <a:pt x="136610" y="129545"/>
                    <a:pt x="130629" y="142504"/>
                  </a:cubicBezTo>
                  <a:cubicBezTo>
                    <a:pt x="78221" y="256055"/>
                    <a:pt x="90921" y="241866"/>
                    <a:pt x="59377" y="344384"/>
                  </a:cubicBezTo>
                  <a:cubicBezTo>
                    <a:pt x="52014" y="368312"/>
                    <a:pt x="43543" y="391885"/>
                    <a:pt x="35626" y="415636"/>
                  </a:cubicBezTo>
                  <a:cubicBezTo>
                    <a:pt x="31668" y="439387"/>
                    <a:pt x="28188" y="463222"/>
                    <a:pt x="23751" y="486888"/>
                  </a:cubicBezTo>
                  <a:cubicBezTo>
                    <a:pt x="16312" y="526565"/>
                    <a:pt x="0" y="605641"/>
                    <a:pt x="0" y="605641"/>
                  </a:cubicBezTo>
                  <a:cubicBezTo>
                    <a:pt x="3959" y="756062"/>
                    <a:pt x="2083" y="906750"/>
                    <a:pt x="11876" y="1056904"/>
                  </a:cubicBezTo>
                  <a:cubicBezTo>
                    <a:pt x="14000" y="1089477"/>
                    <a:pt x="29224" y="1119898"/>
                    <a:pt x="35626" y="1151906"/>
                  </a:cubicBezTo>
                  <a:cubicBezTo>
                    <a:pt x="39585" y="1171698"/>
                    <a:pt x="41702" y="1191950"/>
                    <a:pt x="47502" y="1211283"/>
                  </a:cubicBezTo>
                  <a:cubicBezTo>
                    <a:pt x="63753" y="1265452"/>
                    <a:pt x="73406" y="1269568"/>
                    <a:pt x="95003" y="1318161"/>
                  </a:cubicBezTo>
                  <a:cubicBezTo>
                    <a:pt x="103661" y="1337640"/>
                    <a:pt x="110096" y="1358058"/>
                    <a:pt x="118753" y="1377537"/>
                  </a:cubicBezTo>
                  <a:cubicBezTo>
                    <a:pt x="185334" y="1527345"/>
                    <a:pt x="95835" y="1308371"/>
                    <a:pt x="166255" y="1484415"/>
                  </a:cubicBezTo>
                  <a:cubicBezTo>
                    <a:pt x="176099" y="1533637"/>
                    <a:pt x="180356" y="1567689"/>
                    <a:pt x="201881" y="1615044"/>
                  </a:cubicBezTo>
                  <a:cubicBezTo>
                    <a:pt x="211432" y="1636057"/>
                    <a:pt x="226454" y="1654158"/>
                    <a:pt x="237507" y="1674421"/>
                  </a:cubicBezTo>
                  <a:cubicBezTo>
                    <a:pt x="250222" y="1697733"/>
                    <a:pt x="262145" y="1721499"/>
                    <a:pt x="273133" y="1745673"/>
                  </a:cubicBezTo>
                  <a:cubicBezTo>
                    <a:pt x="281954" y="1765079"/>
                    <a:pt x="286531" y="1786415"/>
                    <a:pt x="296883" y="1805049"/>
                  </a:cubicBezTo>
                  <a:cubicBezTo>
                    <a:pt x="306495" y="1822350"/>
                    <a:pt x="320634" y="1836716"/>
                    <a:pt x="332509" y="1852550"/>
                  </a:cubicBezTo>
                  <a:cubicBezTo>
                    <a:pt x="336468" y="1868384"/>
                    <a:pt x="336287" y="1885881"/>
                    <a:pt x="344385" y="1900052"/>
                  </a:cubicBezTo>
                  <a:cubicBezTo>
                    <a:pt x="352717" y="1914633"/>
                    <a:pt x="369934" y="1922243"/>
                    <a:pt x="380011" y="1935678"/>
                  </a:cubicBezTo>
                  <a:cubicBezTo>
                    <a:pt x="393860" y="1954143"/>
                    <a:pt x="401788" y="1976589"/>
                    <a:pt x="415637" y="1995054"/>
                  </a:cubicBezTo>
                  <a:cubicBezTo>
                    <a:pt x="425714" y="2008489"/>
                    <a:pt x="440952" y="2017423"/>
                    <a:pt x="451263" y="2030680"/>
                  </a:cubicBezTo>
                  <a:cubicBezTo>
                    <a:pt x="468788" y="2053212"/>
                    <a:pt x="482930" y="2078181"/>
                    <a:pt x="498764" y="2101932"/>
                  </a:cubicBezTo>
                  <a:cubicBezTo>
                    <a:pt x="506681" y="2113807"/>
                    <a:pt x="512422" y="2127466"/>
                    <a:pt x="522514" y="2137558"/>
                  </a:cubicBezTo>
                  <a:cubicBezTo>
                    <a:pt x="542306" y="2157350"/>
                    <a:pt x="563166" y="2176130"/>
                    <a:pt x="581891" y="2196935"/>
                  </a:cubicBezTo>
                  <a:cubicBezTo>
                    <a:pt x="654899" y="2278055"/>
                    <a:pt x="598852" y="2236193"/>
                    <a:pt x="676894" y="2291937"/>
                  </a:cubicBezTo>
                  <a:cubicBezTo>
                    <a:pt x="688508" y="2300233"/>
                    <a:pt x="701556" y="2306551"/>
                    <a:pt x="712520" y="2315688"/>
                  </a:cubicBezTo>
                  <a:cubicBezTo>
                    <a:pt x="725422" y="2326439"/>
                    <a:pt x="733977" y="2342298"/>
                    <a:pt x="748146" y="2351314"/>
                  </a:cubicBezTo>
                  <a:cubicBezTo>
                    <a:pt x="778016" y="2370322"/>
                    <a:pt x="809560" y="2387619"/>
                    <a:pt x="843148" y="2398815"/>
                  </a:cubicBezTo>
                  <a:lnTo>
                    <a:pt x="914400" y="2422566"/>
                  </a:lnTo>
                  <a:cubicBezTo>
                    <a:pt x="951917" y="2418398"/>
                    <a:pt x="1025470" y="2415056"/>
                    <a:pt x="1068779" y="2398815"/>
                  </a:cubicBezTo>
                  <a:cubicBezTo>
                    <a:pt x="1085355" y="2392599"/>
                    <a:pt x="1100911" y="2383848"/>
                    <a:pt x="1116281" y="2375065"/>
                  </a:cubicBezTo>
                  <a:cubicBezTo>
                    <a:pt x="1159222" y="2350528"/>
                    <a:pt x="1190370" y="2319409"/>
                    <a:pt x="1223159" y="2280062"/>
                  </a:cubicBezTo>
                  <a:cubicBezTo>
                    <a:pt x="1242951" y="2256311"/>
                    <a:pt x="1261995" y="2231917"/>
                    <a:pt x="1282535" y="2208810"/>
                  </a:cubicBezTo>
                  <a:cubicBezTo>
                    <a:pt x="1293692" y="2196258"/>
                    <a:pt x="1307526" y="2186182"/>
                    <a:pt x="1318161" y="2173184"/>
                  </a:cubicBezTo>
                  <a:cubicBezTo>
                    <a:pt x="1395182" y="2079048"/>
                    <a:pt x="1373759" y="2100853"/>
                    <a:pt x="1425039" y="2018805"/>
                  </a:cubicBezTo>
                  <a:cubicBezTo>
                    <a:pt x="1473006" y="1942058"/>
                    <a:pt x="1433964" y="2017297"/>
                    <a:pt x="1520042" y="1888176"/>
                  </a:cubicBezTo>
                  <a:cubicBezTo>
                    <a:pt x="1527959" y="1876301"/>
                    <a:pt x="1536958" y="1865080"/>
                    <a:pt x="1543792" y="1852550"/>
                  </a:cubicBezTo>
                  <a:cubicBezTo>
                    <a:pt x="1560746" y="1821468"/>
                    <a:pt x="1591294" y="1757548"/>
                    <a:pt x="1591294" y="1757548"/>
                  </a:cubicBezTo>
                  <a:cubicBezTo>
                    <a:pt x="1595252" y="1737756"/>
                    <a:pt x="1596786" y="1717319"/>
                    <a:pt x="1603169" y="1698171"/>
                  </a:cubicBezTo>
                  <a:cubicBezTo>
                    <a:pt x="1608767" y="1681377"/>
                    <a:pt x="1622057" y="1667692"/>
                    <a:pt x="1626920" y="1650670"/>
                  </a:cubicBezTo>
                  <a:cubicBezTo>
                    <a:pt x="1638010" y="1611855"/>
                    <a:pt x="1650670" y="1531917"/>
                    <a:pt x="1650670" y="1531917"/>
                  </a:cubicBezTo>
                  <a:cubicBezTo>
                    <a:pt x="1654629" y="1484416"/>
                    <a:pt x="1656106" y="1436642"/>
                    <a:pt x="1662546" y="1389413"/>
                  </a:cubicBezTo>
                  <a:cubicBezTo>
                    <a:pt x="1668000" y="1349415"/>
                    <a:pt x="1682279" y="1310828"/>
                    <a:pt x="1686296" y="1270660"/>
                  </a:cubicBezTo>
                  <a:cubicBezTo>
                    <a:pt x="1690255" y="1231075"/>
                    <a:pt x="1691632" y="1191147"/>
                    <a:pt x="1698172" y="1151906"/>
                  </a:cubicBezTo>
                  <a:cubicBezTo>
                    <a:pt x="1703538" y="1119708"/>
                    <a:pt x="1717306" y="1089218"/>
                    <a:pt x="1721922" y="1056904"/>
                  </a:cubicBezTo>
                  <a:cubicBezTo>
                    <a:pt x="1735568" y="961384"/>
                    <a:pt x="1724947" y="1000330"/>
                    <a:pt x="1745673" y="938150"/>
                  </a:cubicBezTo>
                  <a:cubicBezTo>
                    <a:pt x="1769983" y="767977"/>
                    <a:pt x="1769424" y="792868"/>
                    <a:pt x="1769424" y="522514"/>
                  </a:cubicBezTo>
                  <a:cubicBezTo>
                    <a:pt x="1769424" y="498273"/>
                    <a:pt x="1759119" y="322989"/>
                    <a:pt x="1733798" y="285008"/>
                  </a:cubicBezTo>
                  <a:lnTo>
                    <a:pt x="1710047" y="249382"/>
                  </a:lnTo>
                  <a:cubicBezTo>
                    <a:pt x="1689178" y="186774"/>
                    <a:pt x="1711965" y="237432"/>
                    <a:pt x="1662546" y="178130"/>
                  </a:cubicBezTo>
                  <a:cubicBezTo>
                    <a:pt x="1613065" y="118753"/>
                    <a:pt x="1668483" y="162296"/>
                    <a:pt x="1603169" y="118753"/>
                  </a:cubicBezTo>
                  <a:cubicBezTo>
                    <a:pt x="1599211" y="106878"/>
                    <a:pt x="1599114" y="92902"/>
                    <a:pt x="1591294" y="83127"/>
                  </a:cubicBezTo>
                  <a:cubicBezTo>
                    <a:pt x="1578668" y="67344"/>
                    <a:pt x="1539901" y="50811"/>
                    <a:pt x="1520042" y="47501"/>
                  </a:cubicBezTo>
                  <a:cubicBezTo>
                    <a:pt x="1508328" y="45549"/>
                    <a:pt x="1524000" y="15833"/>
                    <a:pt x="1508166" y="11875"/>
                  </a:cubicBezTo>
                  <a:close/>
                </a:path>
              </a:pathLst>
            </a:custGeom>
            <a:solidFill>
              <a:srgbClr val="FF7E7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FAE98328-B679-5E9C-9EC5-CA16033010A8}"/>
              </a:ext>
            </a:extLst>
          </p:cNvPr>
          <p:cNvSpPr txBox="1"/>
          <p:nvPr/>
        </p:nvSpPr>
        <p:spPr>
          <a:xfrm>
            <a:off x="1213773" y="1324204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 - FASD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59111D-C2BF-DDE5-B6BC-B0C52997A885}"/>
              </a:ext>
            </a:extLst>
          </p:cNvPr>
          <p:cNvSpPr txBox="1"/>
          <p:nvPr/>
        </p:nvSpPr>
        <p:spPr>
          <a:xfrm>
            <a:off x="1536458" y="3885515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AC176CC-32A8-07A2-3E3F-D1BA21418F03}"/>
              </a:ext>
            </a:extLst>
          </p:cNvPr>
          <p:cNvSpPr/>
          <p:nvPr/>
        </p:nvSpPr>
        <p:spPr>
          <a:xfrm>
            <a:off x="1130648" y="1758412"/>
            <a:ext cx="1612554" cy="1970439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DB2F101-7847-696E-EF8E-6AF386C3295D}"/>
              </a:ext>
            </a:extLst>
          </p:cNvPr>
          <p:cNvSpPr/>
          <p:nvPr/>
        </p:nvSpPr>
        <p:spPr>
          <a:xfrm>
            <a:off x="1150573" y="4213728"/>
            <a:ext cx="1612554" cy="1970439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3C4A86B-38CE-B7FC-CBE1-4FAE70EBCB0C}"/>
              </a:ext>
            </a:extLst>
          </p:cNvPr>
          <p:cNvCxnSpPr/>
          <p:nvPr/>
        </p:nvCxnSpPr>
        <p:spPr>
          <a:xfrm>
            <a:off x="2763127" y="2873829"/>
            <a:ext cx="1179481" cy="55517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7AE5E5-6689-200F-4FC7-5FBE047CEB1E}"/>
              </a:ext>
            </a:extLst>
          </p:cNvPr>
          <p:cNvCxnSpPr>
            <a:cxnSpLocks/>
          </p:cNvCxnSpPr>
          <p:nvPr/>
        </p:nvCxnSpPr>
        <p:spPr>
          <a:xfrm flipV="1">
            <a:off x="2743202" y="4537890"/>
            <a:ext cx="1179481" cy="55517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A1ACC38-B5EB-1DAD-5D5B-B614A8803B94}"/>
              </a:ext>
            </a:extLst>
          </p:cNvPr>
          <p:cNvSpPr/>
          <p:nvPr/>
        </p:nvSpPr>
        <p:spPr>
          <a:xfrm>
            <a:off x="3942608" y="3265714"/>
            <a:ext cx="2291937" cy="1376696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SEQUENCED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(RNA)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7522A6D-932B-FC9E-4FE2-EC403EF4C186}"/>
              </a:ext>
            </a:extLst>
          </p:cNvPr>
          <p:cNvSpPr txBox="1"/>
          <p:nvPr/>
        </p:nvSpPr>
        <p:spPr>
          <a:xfrm>
            <a:off x="635330" y="6381038"/>
            <a:ext cx="3429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ATRIUM; V = VENTRICLE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19DE5F-E5ED-9AC7-1346-CF05BEC037AE}"/>
              </a:ext>
            </a:extLst>
          </p:cNvPr>
          <p:cNvSpPr txBox="1"/>
          <p:nvPr/>
        </p:nvSpPr>
        <p:spPr>
          <a:xfrm>
            <a:off x="7754074" y="4860596"/>
            <a:ext cx="16125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slc25a33</a:t>
            </a:r>
          </a:p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ankrd9</a:t>
            </a:r>
          </a:p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spry4</a:t>
            </a:r>
          </a:p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eya4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8E6C297-0745-CE7E-F654-BF6A911D8FDE}"/>
              </a:ext>
            </a:extLst>
          </p:cNvPr>
          <p:cNvSpPr txBox="1"/>
          <p:nvPr/>
        </p:nvSpPr>
        <p:spPr>
          <a:xfrm>
            <a:off x="9267706" y="4860596"/>
            <a:ext cx="1487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edn1</a:t>
            </a:r>
          </a:p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dusp2</a:t>
            </a:r>
          </a:p>
          <a:p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dusp4 </a:t>
            </a:r>
          </a:p>
        </p:txBody>
      </p:sp>
    </p:spTree>
    <p:extLst>
      <p:ext uri="{BB962C8B-B14F-4D97-AF65-F5344CB8AC3E}">
        <p14:creationId xmlns:p14="http://schemas.microsoft.com/office/powerpoint/2010/main" val="41228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0" grpId="0"/>
      <p:bldP spid="6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hand reaching for a fish in the water&#10;&#10;Description automatically generated">
            <a:extLst>
              <a:ext uri="{FF2B5EF4-FFF2-40B4-BE49-F238E27FC236}">
                <a16:creationId xmlns:a16="http://schemas.microsoft.com/office/drawing/2014/main" id="{91DC0FAD-67DE-82C7-017A-95E3A4F3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04" b="2327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12D61-49AF-6928-B347-625D72C68F10}"/>
              </a:ext>
            </a:extLst>
          </p:cNvPr>
          <p:cNvSpPr txBox="1"/>
          <p:nvPr/>
        </p:nvSpPr>
        <p:spPr>
          <a:xfrm>
            <a:off x="611258" y="2183752"/>
            <a:ext cx="3822189" cy="24904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IDENTIFYING OVERLAPPING HEALTH OUTCOMES IN ZEBRAFISH FASD MODELS AND HUMANS WITH FASDs</a:t>
            </a:r>
          </a:p>
        </p:txBody>
      </p:sp>
    </p:spTree>
    <p:extLst>
      <p:ext uri="{BB962C8B-B14F-4D97-AF65-F5344CB8AC3E}">
        <p14:creationId xmlns:p14="http://schemas.microsoft.com/office/powerpoint/2010/main" val="131908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evron 2">
            <a:extLst>
              <a:ext uri="{FF2B5EF4-FFF2-40B4-BE49-F238E27FC236}">
                <a16:creationId xmlns:a16="http://schemas.microsoft.com/office/drawing/2014/main" id="{42BF06D3-A951-39E2-0E5C-FBD519285E23}"/>
              </a:ext>
            </a:extLst>
          </p:cNvPr>
          <p:cNvSpPr/>
          <p:nvPr/>
        </p:nvSpPr>
        <p:spPr>
          <a:xfrm rot="5400000">
            <a:off x="-690967" y="3460741"/>
            <a:ext cx="3823211" cy="1039317"/>
          </a:xfrm>
          <a:prstGeom prst="chevron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hevron 4">
            <a:extLst>
              <a:ext uri="{FF2B5EF4-FFF2-40B4-BE49-F238E27FC236}">
                <a16:creationId xmlns:a16="http://schemas.microsoft.com/office/drawing/2014/main" id="{06E819A4-D5B9-9AC3-65EA-FC6804E26DED}"/>
              </a:ext>
            </a:extLst>
          </p:cNvPr>
          <p:cNvSpPr/>
          <p:nvPr/>
        </p:nvSpPr>
        <p:spPr>
          <a:xfrm>
            <a:off x="700988" y="3511484"/>
            <a:ext cx="1039317" cy="4799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192" tIns="12192" rIns="12192" bIns="12192" numCol="1" spcCol="1270" anchor="ctr" anchorCtr="0">
            <a:noAutofit/>
          </a:bodyPr>
          <a:lstStyle/>
          <a:p>
            <a:pPr algn="ctr" defTabSz="85344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ound Same Side Corner Rectangle 6">
            <a:extLst>
              <a:ext uri="{FF2B5EF4-FFF2-40B4-BE49-F238E27FC236}">
                <a16:creationId xmlns:a16="http://schemas.microsoft.com/office/drawing/2014/main" id="{0B39539F-EF58-4FD0-7494-919CDFB12096}"/>
              </a:ext>
            </a:extLst>
          </p:cNvPr>
          <p:cNvSpPr/>
          <p:nvPr/>
        </p:nvSpPr>
        <p:spPr>
          <a:xfrm>
            <a:off x="1878214" y="1788092"/>
            <a:ext cx="10550050" cy="75638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550" tIns="12192" rIns="12192" bIns="12192" numCol="1" spcCol="1270" anchor="ctr" anchorCtr="0">
            <a:noAutofit/>
          </a:bodyPr>
          <a:lstStyle/>
          <a:p>
            <a:pPr marL="205740" lvl="1" indent="-205740" defTabSz="85344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Retrospectively recorded health parameters from clinic files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4760804-BDBD-0E2D-DC13-EDC41C921B80}"/>
              </a:ext>
            </a:extLst>
          </p:cNvPr>
          <p:cNvSpPr/>
          <p:nvPr/>
        </p:nvSpPr>
        <p:spPr>
          <a:xfrm rot="5400000">
            <a:off x="502396" y="1191908"/>
            <a:ext cx="1436494" cy="1039317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 Same Side Corner Rectangle 6">
            <a:extLst>
              <a:ext uri="{FF2B5EF4-FFF2-40B4-BE49-F238E27FC236}">
                <a16:creationId xmlns:a16="http://schemas.microsoft.com/office/drawing/2014/main" id="{DFE895F8-AAB9-A8D7-815D-3058EEA59F7A}"/>
              </a:ext>
            </a:extLst>
          </p:cNvPr>
          <p:cNvSpPr/>
          <p:nvPr/>
        </p:nvSpPr>
        <p:spPr>
          <a:xfrm>
            <a:off x="1878214" y="987602"/>
            <a:ext cx="10552048" cy="93840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6550" tIns="12192" rIns="12192" bIns="12192" numCol="1" spcCol="1270" anchor="ctr" anchorCtr="0">
            <a:noAutofit/>
          </a:bodyPr>
          <a:lstStyle/>
          <a:p>
            <a:pPr marL="205740" lvl="1" indent="-205740" defTabSz="85344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Found adult FASD and non-FASD patients (median study age = ~35 - 38 years old)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AAC0FCFC-FF1E-7FA4-93B5-54B10ADFF0ED}"/>
              </a:ext>
            </a:extLst>
          </p:cNvPr>
          <p:cNvSpPr/>
          <p:nvPr/>
        </p:nvSpPr>
        <p:spPr>
          <a:xfrm rot="5400000">
            <a:off x="684951" y="5646761"/>
            <a:ext cx="1071380" cy="1039317"/>
          </a:xfrm>
          <a:prstGeom prst="chevro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BF0422-BA0D-D976-7AD3-AEF44631EC99}"/>
              </a:ext>
            </a:extLst>
          </p:cNvPr>
          <p:cNvSpPr/>
          <p:nvPr/>
        </p:nvSpPr>
        <p:spPr>
          <a:xfrm>
            <a:off x="1878214" y="5754448"/>
            <a:ext cx="10509899" cy="3432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05740" lvl="1" indent="-205740" defTabSz="85344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Compared health outcomes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F66FC6-216A-25A1-A72E-71D099ACAACF}"/>
              </a:ext>
            </a:extLst>
          </p:cNvPr>
          <p:cNvSpPr txBox="1"/>
          <p:nvPr/>
        </p:nvSpPr>
        <p:spPr>
          <a:xfrm>
            <a:off x="6188369" y="6468675"/>
            <a:ext cx="6262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Wolfram Goessling, Matt Steinhauser, Pouneh Fazeli, Shaan Khurshid.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352C-3F3A-75B4-DF91-B7DE2404EFBC}"/>
              </a:ext>
            </a:extLst>
          </p:cNvPr>
          <p:cNvSpPr txBox="1"/>
          <p:nvPr/>
        </p:nvSpPr>
        <p:spPr>
          <a:xfrm>
            <a:off x="5978380" y="3845959"/>
            <a:ext cx="4554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Height/ Weight/BMI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Overweight/Obesity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Blood glucose/A1C/Diabetes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Cholesterol/Triglycerides/Hyperlipidemia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73B63-9EEC-49FF-D800-8873B72A6B7F}"/>
              </a:ext>
            </a:extLst>
          </p:cNvPr>
          <p:cNvSpPr txBox="1"/>
          <p:nvPr/>
        </p:nvSpPr>
        <p:spPr>
          <a:xfrm>
            <a:off x="2185517" y="3845959"/>
            <a:ext cx="3550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Cardiac testing (EKG/Echo)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Congenital Heart Defect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Cardiomyopathy/Heart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Arrythmia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Stroke/Embolism/Thrombosis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E8B5368-7231-3645-3C7D-F883B6B2E5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5117" y="322808"/>
            <a:ext cx="11566525" cy="6286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 HUMAN FASD PATIENTS HAVE MORE CARDIOVASCULAR DISEASES?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F954F15F-6B09-BBB5-EA38-719230CD7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265" b="38344"/>
          <a:stretch/>
        </p:blipFill>
        <p:spPr>
          <a:xfrm>
            <a:off x="8479514" y="2394687"/>
            <a:ext cx="3053937" cy="864843"/>
          </a:xfrm>
          <a:prstGeom prst="rect">
            <a:avLst/>
          </a:prstGeom>
        </p:spPr>
      </p:pic>
      <p:pic>
        <p:nvPicPr>
          <p:cNvPr id="11266" name="Picture 2" descr="Mass General Brigham – EMERGE">
            <a:extLst>
              <a:ext uri="{FF2B5EF4-FFF2-40B4-BE49-F238E27FC236}">
                <a16:creationId xmlns:a16="http://schemas.microsoft.com/office/drawing/2014/main" id="{49A3CF32-ED31-408D-77C4-B8F2B9CAF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r="12651" b="6191"/>
          <a:stretch/>
        </p:blipFill>
        <p:spPr bwMode="auto">
          <a:xfrm>
            <a:off x="9429009" y="5575001"/>
            <a:ext cx="2636322" cy="9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7" name="Group 186">
            <a:extLst>
              <a:ext uri="{FF2B5EF4-FFF2-40B4-BE49-F238E27FC236}">
                <a16:creationId xmlns:a16="http://schemas.microsoft.com/office/drawing/2014/main" id="{CDAD640D-BE30-E611-61F0-CAA40F6763B3}"/>
              </a:ext>
            </a:extLst>
          </p:cNvPr>
          <p:cNvGrpSpPr/>
          <p:nvPr/>
        </p:nvGrpSpPr>
        <p:grpSpPr>
          <a:xfrm>
            <a:off x="2169414" y="2607039"/>
            <a:ext cx="6105216" cy="860945"/>
            <a:chOff x="-458601" y="7380669"/>
            <a:chExt cx="6105216" cy="860945"/>
          </a:xfrm>
        </p:grpSpPr>
        <p:sp>
          <p:nvSpPr>
            <p:cNvPr id="175" name="Up Arrow 174">
              <a:extLst>
                <a:ext uri="{FF2B5EF4-FFF2-40B4-BE49-F238E27FC236}">
                  <a16:creationId xmlns:a16="http://schemas.microsoft.com/office/drawing/2014/main" id="{44833D92-D572-DF8E-A8BB-37DB40EA9B7C}"/>
                </a:ext>
              </a:extLst>
            </p:cNvPr>
            <p:cNvSpPr/>
            <p:nvPr/>
          </p:nvSpPr>
          <p:spPr>
            <a:xfrm rot="16200000" flipH="1">
              <a:off x="2378845" y="6027953"/>
              <a:ext cx="860945" cy="3566378"/>
            </a:xfrm>
            <a:prstGeom prst="up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4CFFEF8F-3408-3A1D-1FC6-FFDD47A997CB}"/>
                </a:ext>
              </a:extLst>
            </p:cNvPr>
            <p:cNvSpPr txBox="1"/>
            <p:nvPr/>
          </p:nvSpPr>
          <p:spPr>
            <a:xfrm>
              <a:off x="-458601" y="7625612"/>
              <a:ext cx="1428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18 years old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BDB031E-9FFC-3E1D-2A95-288156149411}"/>
                </a:ext>
              </a:extLst>
            </p:cNvPr>
            <p:cNvSpPr txBox="1"/>
            <p:nvPr/>
          </p:nvSpPr>
          <p:spPr>
            <a:xfrm>
              <a:off x="4666860" y="7638108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Present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C1E275A9-168F-5452-921F-12EE9C02A03B}"/>
                </a:ext>
              </a:extLst>
            </p:cNvPr>
            <p:cNvSpPr txBox="1"/>
            <p:nvPr/>
          </p:nvSpPr>
          <p:spPr>
            <a:xfrm>
              <a:off x="1833657" y="7613459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Health and Diagnoses</a:t>
              </a:r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97A46EF9-9752-7528-2149-1BE7A288CA27}"/>
              </a:ext>
            </a:extLst>
          </p:cNvPr>
          <p:cNvSpPr txBox="1"/>
          <p:nvPr/>
        </p:nvSpPr>
        <p:spPr>
          <a:xfrm>
            <a:off x="8516337" y="3156622"/>
            <a:ext cx="1024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= 207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1D6CDF5-91B6-38F3-EAE4-F54A71744064}"/>
              </a:ext>
            </a:extLst>
          </p:cNvPr>
          <p:cNvSpPr txBox="1"/>
          <p:nvPr/>
        </p:nvSpPr>
        <p:spPr>
          <a:xfrm>
            <a:off x="9988350" y="3156622"/>
            <a:ext cx="156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 – FASD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= 831</a:t>
            </a:r>
          </a:p>
        </p:txBody>
      </p:sp>
    </p:spTree>
    <p:extLst>
      <p:ext uri="{BB962C8B-B14F-4D97-AF65-F5344CB8AC3E}">
        <p14:creationId xmlns:p14="http://schemas.microsoft.com/office/powerpoint/2010/main" val="687641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FC4C-ADE1-E175-74F6-FBEC4D0F375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738" y="434547"/>
            <a:ext cx="11566525" cy="6286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FASD PATIENTS ARE AT INCREASED RISK FOR CARDIOVASCULAR DISEASES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B66DE-A320-D5A2-B395-AECF809DA4B8}"/>
              </a:ext>
            </a:extLst>
          </p:cNvPr>
          <p:cNvSpPr txBox="1"/>
          <p:nvPr/>
        </p:nvSpPr>
        <p:spPr>
          <a:xfrm>
            <a:off x="7071368" y="1689688"/>
            <a:ext cx="45830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Approximately 7% of FASD patients had a 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congenital heart defect</a:t>
            </a:r>
          </a:p>
          <a:p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Preliminarily, FASD patients had more: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Cardiovascular testing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Heart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Heart attack (males)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Stroke/Clot/Embolism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324A4-622A-AF18-5078-E73C4DD19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71"/>
          <a:stretch/>
        </p:blipFill>
        <p:spPr>
          <a:xfrm>
            <a:off x="443368" y="1404390"/>
            <a:ext cx="3217204" cy="363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AF5E7-68C5-59AD-44FE-E6796D3CC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63"/>
          <a:stretch/>
        </p:blipFill>
        <p:spPr>
          <a:xfrm>
            <a:off x="3792995" y="1404390"/>
            <a:ext cx="2655126" cy="3630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74F465F-5AF9-C5A4-9282-B61C434827B9}"/>
              </a:ext>
            </a:extLst>
          </p:cNvPr>
          <p:cNvSpPr txBox="1"/>
          <p:nvPr/>
        </p:nvSpPr>
        <p:spPr>
          <a:xfrm>
            <a:off x="312737" y="5524922"/>
            <a:ext cx="11455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findings suggest an </a:t>
            </a:r>
            <a:r>
              <a:rPr lang="en-US" sz="20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cardiovascular disease burden in humans with FASDs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consistent with observations of cardiac dysfunction in our zebrafish model.</a:t>
            </a:r>
            <a:endParaRPr lang="en-US" sz="2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9F438-6C0B-2AFD-FE46-242D2EE9A327}"/>
              </a:ext>
            </a:extLst>
          </p:cNvPr>
          <p:cNvSpPr/>
          <p:nvPr/>
        </p:nvSpPr>
        <p:spPr>
          <a:xfrm>
            <a:off x="1128156" y="4785756"/>
            <a:ext cx="5201392" cy="381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A74EC-E487-3443-320F-C6849BEF4B53}"/>
              </a:ext>
            </a:extLst>
          </p:cNvPr>
          <p:cNvSpPr txBox="1"/>
          <p:nvPr/>
        </p:nvSpPr>
        <p:spPr>
          <a:xfrm>
            <a:off x="1128156" y="4732019"/>
            <a:ext cx="108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FASD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FC529C-D3EE-5C64-002D-7CDE42B32AC9}"/>
              </a:ext>
            </a:extLst>
          </p:cNvPr>
          <p:cNvSpPr txBox="1"/>
          <p:nvPr/>
        </p:nvSpPr>
        <p:spPr>
          <a:xfrm>
            <a:off x="2204659" y="4732019"/>
            <a:ext cx="718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C27817-BB9D-99FB-E2DC-36668F0CCCCB}"/>
              </a:ext>
            </a:extLst>
          </p:cNvPr>
          <p:cNvSpPr txBox="1"/>
          <p:nvPr/>
        </p:nvSpPr>
        <p:spPr>
          <a:xfrm>
            <a:off x="4431408" y="4732019"/>
            <a:ext cx="108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FASD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2E503-4FB8-934B-9398-4F6F92B86599}"/>
              </a:ext>
            </a:extLst>
          </p:cNvPr>
          <p:cNvSpPr txBox="1"/>
          <p:nvPr/>
        </p:nvSpPr>
        <p:spPr>
          <a:xfrm>
            <a:off x="5507911" y="4732019"/>
            <a:ext cx="718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FASD</a:t>
            </a:r>
          </a:p>
        </p:txBody>
      </p:sp>
    </p:spTree>
    <p:extLst>
      <p:ext uri="{BB962C8B-B14F-4D97-AF65-F5344CB8AC3E}">
        <p14:creationId xmlns:p14="http://schemas.microsoft.com/office/powerpoint/2010/main" val="2371945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E81934B-8EE2-1E15-9AE5-43BF2E56453D}"/>
              </a:ext>
            </a:extLst>
          </p:cNvPr>
          <p:cNvSpPr txBox="1">
            <a:spLocks/>
          </p:cNvSpPr>
          <p:nvPr/>
        </p:nvSpPr>
        <p:spPr>
          <a:xfrm>
            <a:off x="2265363" y="222929"/>
            <a:ext cx="7661275" cy="628888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grpSp>
        <p:nvGrpSpPr>
          <p:cNvPr id="12292" name="Group 12291">
            <a:extLst>
              <a:ext uri="{FF2B5EF4-FFF2-40B4-BE49-F238E27FC236}">
                <a16:creationId xmlns:a16="http://schemas.microsoft.com/office/drawing/2014/main" id="{CD8DF7E2-FE4F-4602-7249-B8128B3A2C2C}"/>
              </a:ext>
            </a:extLst>
          </p:cNvPr>
          <p:cNvGrpSpPr/>
          <p:nvPr/>
        </p:nvGrpSpPr>
        <p:grpSpPr>
          <a:xfrm>
            <a:off x="501986" y="1126136"/>
            <a:ext cx="10785457" cy="4882777"/>
            <a:chOff x="723898" y="851816"/>
            <a:chExt cx="10785457" cy="488277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9592B75-E3DD-C33B-84F7-CC4332989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898" y="851816"/>
              <a:ext cx="10785457" cy="488277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75CBAE0-322D-7A65-6AF2-D0F0D90AE106}"/>
                </a:ext>
              </a:extLst>
            </p:cNvPr>
            <p:cNvSpPr/>
            <p:nvPr/>
          </p:nvSpPr>
          <p:spPr>
            <a:xfrm>
              <a:off x="8987246" y="1358537"/>
              <a:ext cx="2522109" cy="3618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8" name="Rectangle 12287">
              <a:extLst>
                <a:ext uri="{FF2B5EF4-FFF2-40B4-BE49-F238E27FC236}">
                  <a16:creationId xmlns:a16="http://schemas.microsoft.com/office/drawing/2014/main" id="{A567E9FD-3990-B1E6-AA3C-64281E0DD6DC}"/>
                </a:ext>
              </a:extLst>
            </p:cNvPr>
            <p:cNvSpPr/>
            <p:nvPr/>
          </p:nvSpPr>
          <p:spPr>
            <a:xfrm>
              <a:off x="3204755" y="2294709"/>
              <a:ext cx="2987039" cy="1937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9" name="Rectangle 12288">
              <a:extLst>
                <a:ext uri="{FF2B5EF4-FFF2-40B4-BE49-F238E27FC236}">
                  <a16:creationId xmlns:a16="http://schemas.microsoft.com/office/drawing/2014/main" id="{C3E57350-8F53-DC4D-D006-999105312610}"/>
                </a:ext>
              </a:extLst>
            </p:cNvPr>
            <p:cNvSpPr/>
            <p:nvPr/>
          </p:nvSpPr>
          <p:spPr>
            <a:xfrm>
              <a:off x="3204755" y="4548050"/>
              <a:ext cx="3300548" cy="1082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1" name="Rectangle 12290">
              <a:extLst>
                <a:ext uri="{FF2B5EF4-FFF2-40B4-BE49-F238E27FC236}">
                  <a16:creationId xmlns:a16="http://schemas.microsoft.com/office/drawing/2014/main" id="{C14EE84B-8BDD-C167-6A08-BADFEB9F31F6}"/>
                </a:ext>
              </a:extLst>
            </p:cNvPr>
            <p:cNvSpPr/>
            <p:nvPr/>
          </p:nvSpPr>
          <p:spPr>
            <a:xfrm>
              <a:off x="3204755" y="920117"/>
              <a:ext cx="3300548" cy="1186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293" name="TextBox 12292">
            <a:extLst>
              <a:ext uri="{FF2B5EF4-FFF2-40B4-BE49-F238E27FC236}">
                <a16:creationId xmlns:a16="http://schemas.microsoft.com/office/drawing/2014/main" id="{40FD729F-933B-8A3E-4CEA-081DE6F73537}"/>
              </a:ext>
            </a:extLst>
          </p:cNvPr>
          <p:cNvSpPr txBox="1"/>
          <p:nvPr/>
        </p:nvSpPr>
        <p:spPr>
          <a:xfrm>
            <a:off x="8791546" y="1418377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Cardiovascular Diseases</a:t>
            </a:r>
          </a:p>
        </p:txBody>
      </p:sp>
      <p:sp>
        <p:nvSpPr>
          <p:cNvPr id="12294" name="TextBox 12293">
            <a:extLst>
              <a:ext uri="{FF2B5EF4-FFF2-40B4-BE49-F238E27FC236}">
                <a16:creationId xmlns:a16="http://schemas.microsoft.com/office/drawing/2014/main" id="{BD143DDF-8352-3795-EBA9-18F0216D23D1}"/>
              </a:ext>
            </a:extLst>
          </p:cNvPr>
          <p:cNvSpPr txBox="1"/>
          <p:nvPr/>
        </p:nvSpPr>
        <p:spPr>
          <a:xfrm>
            <a:off x="8791546" y="2062028"/>
            <a:ext cx="3506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Congenital heart defect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Increased cardiac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Heart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Cardiomyopathy (female)</a:t>
            </a:r>
          </a:p>
        </p:txBody>
      </p:sp>
      <p:sp>
        <p:nvSpPr>
          <p:cNvPr id="12295" name="TextBox 12294">
            <a:extLst>
              <a:ext uri="{FF2B5EF4-FFF2-40B4-BE49-F238E27FC236}">
                <a16:creationId xmlns:a16="http://schemas.microsoft.com/office/drawing/2014/main" id="{BEF6FEDA-3F47-9887-9481-7314F8863DAD}"/>
              </a:ext>
            </a:extLst>
          </p:cNvPr>
          <p:cNvSpPr txBox="1"/>
          <p:nvPr/>
        </p:nvSpPr>
        <p:spPr>
          <a:xfrm>
            <a:off x="8791546" y="4147731"/>
            <a:ext cx="350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Congenital heart defect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Diastolic dysfunction</a:t>
            </a:r>
          </a:p>
        </p:txBody>
      </p:sp>
      <p:sp>
        <p:nvSpPr>
          <p:cNvPr id="12296" name="TextBox 12295">
            <a:extLst>
              <a:ext uri="{FF2B5EF4-FFF2-40B4-BE49-F238E27FC236}">
                <a16:creationId xmlns:a16="http://schemas.microsoft.com/office/drawing/2014/main" id="{358F5D2B-C2EC-431F-C229-2CD4A38DD2DB}"/>
              </a:ext>
            </a:extLst>
          </p:cNvPr>
          <p:cNvSpPr txBox="1"/>
          <p:nvPr/>
        </p:nvSpPr>
        <p:spPr>
          <a:xfrm>
            <a:off x="2982843" y="2940408"/>
            <a:ext cx="35125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Disrupted heart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Changes in heart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Progressive heart dysfunction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Altered gene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7" name="TextBox 12296">
            <a:extLst>
              <a:ext uri="{FF2B5EF4-FFF2-40B4-BE49-F238E27FC236}">
                <a16:creationId xmlns:a16="http://schemas.microsoft.com/office/drawing/2014/main" id="{85DDD002-E547-307D-2C61-374104A5659B}"/>
              </a:ext>
            </a:extLst>
          </p:cNvPr>
          <p:cNvSpPr txBox="1"/>
          <p:nvPr/>
        </p:nvSpPr>
        <p:spPr>
          <a:xfrm>
            <a:off x="3602448" y="201165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Cardiac Problems</a:t>
            </a:r>
          </a:p>
        </p:txBody>
      </p:sp>
    </p:spTree>
    <p:extLst>
      <p:ext uri="{BB962C8B-B14F-4D97-AF65-F5344CB8AC3E}">
        <p14:creationId xmlns:p14="http://schemas.microsoft.com/office/powerpoint/2010/main" val="46373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C0AD0-82CE-AD65-AAB7-08F6A02E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PERSONAL INTRODUCTION</a:t>
            </a:r>
          </a:p>
        </p:txBody>
      </p:sp>
      <p:pic>
        <p:nvPicPr>
          <p:cNvPr id="4" name="Picture 2" descr="Harvard Medical School Launches Continuing Education Channel on YouTube">
            <a:extLst>
              <a:ext uri="{FF2B5EF4-FFF2-40B4-BE49-F238E27FC236}">
                <a16:creationId xmlns:a16="http://schemas.microsoft.com/office/drawing/2014/main" id="{9E321C58-F954-D68E-B507-AC40DDE36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976" y="1247202"/>
            <a:ext cx="2823421" cy="9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2AC8B0C-74F5-B5A3-10F0-E2BD7F386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219" y="3483055"/>
            <a:ext cx="3326934" cy="6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4450C-C9D0-6632-5870-AB4C80969F9C}"/>
              </a:ext>
            </a:extLst>
          </p:cNvPr>
          <p:cNvSpPr txBox="1"/>
          <p:nvPr/>
        </p:nvSpPr>
        <p:spPr>
          <a:xfrm>
            <a:off x="8569528" y="4334489"/>
            <a:ext cx="349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Postdoctoral Fellowship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Cardiovascular and Congenital Heart Disease In FASDs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F251-6938-E4FF-8AAD-C89322ADB4E8}"/>
              </a:ext>
            </a:extLst>
          </p:cNvPr>
          <p:cNvSpPr txBox="1"/>
          <p:nvPr/>
        </p:nvSpPr>
        <p:spPr>
          <a:xfrm>
            <a:off x="8569528" y="2203130"/>
            <a:ext cx="3490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PhD, Developmental Biology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Metabolism, Metabolic Syndrome and Obesity In FASDs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96F1C-14FA-007D-2DD9-E79EF0464DCA}"/>
              </a:ext>
            </a:extLst>
          </p:cNvPr>
          <p:cNvSpPr txBox="1"/>
          <p:nvPr/>
        </p:nvSpPr>
        <p:spPr>
          <a:xfrm>
            <a:off x="434184" y="1536911"/>
            <a:ext cx="51217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Grew up in Northern Appalachia (rural New York)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had multiple generations of alcohol use disorder, alcohol-related deaths, and “fetal alcohol effects”</a:t>
            </a:r>
          </a:p>
          <a:p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CDF3C8-070F-CC63-C0B3-24CF5C7196EF}"/>
              </a:ext>
            </a:extLst>
          </p:cNvPr>
          <p:cNvCxnSpPr>
            <a:cxnSpLocks/>
          </p:cNvCxnSpPr>
          <p:nvPr/>
        </p:nvCxnSpPr>
        <p:spPr>
          <a:xfrm>
            <a:off x="9058763" y="3305060"/>
            <a:ext cx="25118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map of the united states&#10;&#10;Description automatically generated">
            <a:extLst>
              <a:ext uri="{FF2B5EF4-FFF2-40B4-BE49-F238E27FC236}">
                <a16:creationId xmlns:a16="http://schemas.microsoft.com/office/drawing/2014/main" id="{90A043E7-D8AF-DA3F-F436-E5CCA53D9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933" y="1358906"/>
            <a:ext cx="2571662" cy="2328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5-Point Star 19">
            <a:extLst>
              <a:ext uri="{FF2B5EF4-FFF2-40B4-BE49-F238E27FC236}">
                <a16:creationId xmlns:a16="http://schemas.microsoft.com/office/drawing/2014/main" id="{1CB8008F-BDF8-5F5B-E57B-5871AC030285}"/>
              </a:ext>
            </a:extLst>
          </p:cNvPr>
          <p:cNvSpPr/>
          <p:nvPr/>
        </p:nvSpPr>
        <p:spPr>
          <a:xfrm>
            <a:off x="7167045" y="1741141"/>
            <a:ext cx="134473" cy="119737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FD726-6C2F-B28E-25E0-F3B335D58AC8}"/>
              </a:ext>
            </a:extLst>
          </p:cNvPr>
          <p:cNvSpPr txBox="1"/>
          <p:nvPr/>
        </p:nvSpPr>
        <p:spPr>
          <a:xfrm>
            <a:off x="430568" y="3812766"/>
            <a:ext cx="795885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I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nterests are in the intragenerational and multigenerational impacts of alcohol</a:t>
            </a: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i="0" u="sng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Doctoral and postdoctoral research training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has been</a:t>
            </a:r>
            <a:r>
              <a:rPr lang="en-US" sz="200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focused on 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FASDs and alcohol-related organ damage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FB4252-7178-133C-52E1-26893233D5C9}"/>
              </a:ext>
            </a:extLst>
          </p:cNvPr>
          <p:cNvSpPr txBox="1"/>
          <p:nvPr/>
        </p:nvSpPr>
        <p:spPr>
          <a:xfrm>
            <a:off x="5527584" y="138537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Appalachia</a:t>
            </a:r>
          </a:p>
        </p:txBody>
      </p:sp>
    </p:spTree>
    <p:extLst>
      <p:ext uri="{BB962C8B-B14F-4D97-AF65-F5344CB8AC3E}">
        <p14:creationId xmlns:p14="http://schemas.microsoft.com/office/powerpoint/2010/main" val="2683526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581FA9-A817-E54F-9571-F0A7C6B2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146805"/>
            <a:ext cx="11566779" cy="628888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9FC1EA-14A0-1CFD-2C23-19BA8F83379C}"/>
              </a:ext>
            </a:extLst>
          </p:cNvPr>
          <p:cNvSpPr txBox="1"/>
          <p:nvPr/>
        </p:nvSpPr>
        <p:spPr>
          <a:xfrm>
            <a:off x="639327" y="776787"/>
            <a:ext cx="5783429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b="1" u="sng" dirty="0">
                <a:latin typeface="Arial" panose="020B0604020202020204" pitchFamily="34" charset="0"/>
                <a:cs typeface="Arial" panose="020B0604020202020204" pitchFamily="34" charset="0"/>
              </a:rPr>
              <a:t>Burns Laboratory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Caroline E. Burns,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C. Geoffrey Burns,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Jen Galdieri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Hui-Min Yin,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Hakan Coskun,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Mengmeng Huang,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Felicia Wranitz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Amey Rayrikar,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Feria Ladha, PhD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7A1B17-E492-6977-DD66-B40DE1EFADB5}"/>
              </a:ext>
            </a:extLst>
          </p:cNvPr>
          <p:cNvSpPr txBox="1"/>
          <p:nvPr/>
        </p:nvSpPr>
        <p:spPr>
          <a:xfrm>
            <a:off x="7835279" y="311544"/>
            <a:ext cx="4754880" cy="2390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b="1" u="sng" dirty="0">
                <a:latin typeface="+mj-lt"/>
                <a:cs typeface="Arial" panose="020B0604020202020204" pitchFamily="34" charset="0"/>
              </a:rPr>
              <a:t>Funding</a:t>
            </a:r>
          </a:p>
          <a:p>
            <a:pPr>
              <a:defRPr/>
            </a:pPr>
            <a:r>
              <a:rPr lang="en-US" sz="1867" dirty="0">
                <a:latin typeface="+mj-lt"/>
                <a:cs typeface="Arial" panose="020B0604020202020204" pitchFamily="34" charset="0"/>
              </a:rPr>
              <a:t>NIH, T32, Ruth L. Kirschstein Institutional National Research Service Award</a:t>
            </a:r>
          </a:p>
          <a:p>
            <a:pPr>
              <a:defRPr/>
            </a:pPr>
            <a:endParaRPr lang="en-US" sz="1867" dirty="0"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67" dirty="0">
                <a:latin typeface="+mj-lt"/>
                <a:cs typeface="Arial" panose="020B0604020202020204" pitchFamily="34" charset="0"/>
              </a:rPr>
              <a:t>CIFASD/NIAAA U01</a:t>
            </a:r>
          </a:p>
          <a:p>
            <a:pPr>
              <a:defRPr/>
            </a:pPr>
            <a:endParaRPr lang="en-US" sz="1867" dirty="0">
              <a:latin typeface="+mj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67" dirty="0">
                <a:latin typeface="+mj-lt"/>
                <a:cs typeface="Arial" panose="020B0604020202020204" pitchFamily="34" charset="0"/>
              </a:rPr>
              <a:t>American Heart Association Postdoctoral Fellowship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2875CF-44A1-9B7F-6989-5AC1335758BC}"/>
              </a:ext>
            </a:extLst>
          </p:cNvPr>
          <p:cNvSpPr txBox="1"/>
          <p:nvPr/>
        </p:nvSpPr>
        <p:spPr>
          <a:xfrm>
            <a:off x="4019982" y="1884286"/>
            <a:ext cx="5808316" cy="267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1867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867" b="1" u="sng" dirty="0">
                <a:latin typeface="Arial" panose="020B0604020202020204" pitchFamily="34" charset="0"/>
                <a:cs typeface="Arial" panose="020B0604020202020204" pitchFamily="34" charset="0"/>
              </a:rPr>
              <a:t>CIFASD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*All CIFASD5 members*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Michael Charness, MD 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Edward Riley,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Leah Wetherill, PhD, MS, MA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Abigail (Abby) Erickson, BS, CCRP</a:t>
            </a:r>
          </a:p>
          <a:p>
            <a:pPr>
              <a:defRPr/>
            </a:pP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E126C8-9F33-48E2-D9A8-38BB8B1B74AA}"/>
              </a:ext>
            </a:extLst>
          </p:cNvPr>
          <p:cNvSpPr txBox="1"/>
          <p:nvPr/>
        </p:nvSpPr>
        <p:spPr>
          <a:xfrm>
            <a:off x="639327" y="3852759"/>
            <a:ext cx="5808315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b="1" u="sng" dirty="0">
                <a:latin typeface="Arial" panose="020B0604020202020204" pitchFamily="34" charset="0"/>
                <a:cs typeface="Arial" panose="020B0604020202020204" pitchFamily="34" charset="0"/>
              </a:rPr>
              <a:t>Boston Children’s Hospital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Xinlei Gao,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Kaifu Chen,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Vassilios Bezzerides, MD,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William (Bill) Pu, MD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F6A668C-6470-CE6C-D1D0-3EBFA4CBD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081" y="2908097"/>
            <a:ext cx="1730665" cy="839373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3CE644B-3A1B-CD5F-6ED1-FCF50B5ED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878" y="2882780"/>
            <a:ext cx="1128605" cy="9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6F424A-59C3-B4CA-2DF2-63FF82B4E41E}"/>
              </a:ext>
            </a:extLst>
          </p:cNvPr>
          <p:cNvSpPr txBox="1"/>
          <p:nvPr/>
        </p:nvSpPr>
        <p:spPr>
          <a:xfrm>
            <a:off x="4019983" y="774263"/>
            <a:ext cx="5808315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67" b="1" u="sng" dirty="0">
                <a:latin typeface="Arial" panose="020B0604020202020204" pitchFamily="34" charset="0"/>
                <a:cs typeface="Arial" panose="020B0604020202020204" pitchFamily="34" charset="0"/>
              </a:rPr>
              <a:t>Mass General Brigham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Wolfram Goessling, MD,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Marc Sherman, MD, PhD</a:t>
            </a:r>
          </a:p>
          <a:p>
            <a:pPr>
              <a:defRPr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Shaan Khurshid, MD, MPH</a:t>
            </a:r>
          </a:p>
        </p:txBody>
      </p:sp>
      <p:pic>
        <p:nvPicPr>
          <p:cNvPr id="3074" name="Picture 2" descr="CIFASD Group Photo">
            <a:extLst>
              <a:ext uri="{FF2B5EF4-FFF2-40B4-BE49-F238E27FC236}">
                <a16:creationId xmlns:a16="http://schemas.microsoft.com/office/drawing/2014/main" id="{B7CB530F-47DB-C3FB-E2EE-C2AE7BC35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595" y="4140081"/>
            <a:ext cx="3478901" cy="12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| American Heart Association logo | American Heart Association">
            <a:extLst>
              <a:ext uri="{FF2B5EF4-FFF2-40B4-BE49-F238E27FC236}">
                <a16:creationId xmlns:a16="http://schemas.microsoft.com/office/drawing/2014/main" id="{354CB273-CDA9-9D27-8E2C-12DB0233A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81" y="3952954"/>
            <a:ext cx="1893049" cy="102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766392D-089C-1CF0-4ED7-313CC1AE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406" y="39529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02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780929-7F8A-22ED-8081-A866F0E430FC}"/>
              </a:ext>
            </a:extLst>
          </p:cNvPr>
          <p:cNvSpPr txBox="1"/>
          <p:nvPr/>
        </p:nvSpPr>
        <p:spPr>
          <a:xfrm>
            <a:off x="319514" y="2269233"/>
            <a:ext cx="4317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information on available archived CIFASD data, please visit </a:t>
            </a:r>
            <a:r>
              <a:rPr lang="en-US" sz="2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https://cifasd.org/data-sharing/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3B80EE-CFAF-6ED9-A632-037DEA8E81FE}"/>
              </a:ext>
            </a:extLst>
          </p:cNvPr>
          <p:cNvGrpSpPr/>
          <p:nvPr/>
        </p:nvGrpSpPr>
        <p:grpSpPr>
          <a:xfrm>
            <a:off x="5279370" y="337304"/>
            <a:ext cx="4587443" cy="5433518"/>
            <a:chOff x="991720" y="1285162"/>
            <a:chExt cx="2922494" cy="34614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9EA171-C34C-EC70-4387-E9F639B7F1D7}"/>
                </a:ext>
              </a:extLst>
            </p:cNvPr>
            <p:cNvSpPr/>
            <p:nvPr/>
          </p:nvSpPr>
          <p:spPr>
            <a:xfrm>
              <a:off x="991720" y="1285162"/>
              <a:ext cx="2922494" cy="3461498"/>
            </a:xfrm>
            <a:prstGeom prst="rect">
              <a:avLst/>
            </a:prstGeom>
            <a:solidFill>
              <a:srgbClr val="FFAB40"/>
            </a:solidFill>
            <a:ln w="254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70C44-E13C-07D2-84BB-FA1370A51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850" y="1379292"/>
              <a:ext cx="2734235" cy="2734235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D25E97-4070-A3E0-403D-22C8E6FEFB72}"/>
                </a:ext>
              </a:extLst>
            </p:cNvPr>
            <p:cNvSpPr txBox="1"/>
            <p:nvPr/>
          </p:nvSpPr>
          <p:spPr>
            <a:xfrm>
              <a:off x="1085848" y="4142525"/>
              <a:ext cx="2734237" cy="535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Information on accessing CIFASD research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21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569C1F7-755C-A24D-EA02-F8912F9C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301222"/>
            <a:ext cx="11566779" cy="628888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DEVELOPING HEART IS VULNERABLE TO ALCOHOL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445CD5-12D2-5105-6402-E3BABA17FA22}"/>
              </a:ext>
            </a:extLst>
          </p:cNvPr>
          <p:cNvSpPr txBox="1">
            <a:spLocks/>
          </p:cNvSpPr>
          <p:nvPr/>
        </p:nvSpPr>
        <p:spPr>
          <a:xfrm>
            <a:off x="-264995" y="930110"/>
            <a:ext cx="6452040" cy="41441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79" lvl="1" indent="-22859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heart is the first organ to develop in the body</a:t>
            </a:r>
          </a:p>
          <a:p>
            <a:pPr marL="838179" lvl="1" indent="-22859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79" lvl="1" indent="-22859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begins to develop before many people have a confirmed pregnancy</a:t>
            </a:r>
          </a:p>
          <a:p>
            <a:pPr marL="838179" lvl="1" indent="-22859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79" lvl="1" indent="-22859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Children with FASDs appear to have higher rates of congenital heart defects than the general population</a:t>
            </a:r>
          </a:p>
          <a:p>
            <a:pPr marL="838179" lvl="1" indent="-228594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8179" lvl="1" indent="-22859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Long-term impacts of PAE on adolescent and adult cardiovascular disease incidence are understudied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1D3CF6C3-E026-DC07-9D53-9ACB84D1B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t="3530" r="1804" b="38115"/>
          <a:stretch/>
        </p:blipFill>
        <p:spPr bwMode="auto">
          <a:xfrm>
            <a:off x="6330134" y="1390446"/>
            <a:ext cx="5348802" cy="40019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3C518-7B93-28CD-3A4D-69FC6E985F98}"/>
              </a:ext>
            </a:extLst>
          </p:cNvPr>
          <p:cNvSpPr txBox="1"/>
          <p:nvPr/>
        </p:nvSpPr>
        <p:spPr>
          <a:xfrm>
            <a:off x="9745775" y="5176966"/>
            <a:ext cx="19331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Betts JG (2013).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75E99-DB9A-A2E0-A4B2-5DF05E90685A}"/>
              </a:ext>
            </a:extLst>
          </p:cNvPr>
          <p:cNvSpPr txBox="1"/>
          <p:nvPr/>
        </p:nvSpPr>
        <p:spPr>
          <a:xfrm>
            <a:off x="10471554" y="3114429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Pumping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EB966F-F3FF-EDB3-4215-32D566927D23}"/>
              </a:ext>
            </a:extLst>
          </p:cNvPr>
          <p:cNvSpPr txBox="1"/>
          <p:nvPr/>
        </p:nvSpPr>
        <p:spPr>
          <a:xfrm>
            <a:off x="6960978" y="1013724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– 22 days = 1 week after a missed period</a:t>
            </a:r>
          </a:p>
        </p:txBody>
      </p:sp>
    </p:spTree>
    <p:extLst>
      <p:ext uri="{BB962C8B-B14F-4D97-AF65-F5344CB8AC3E}">
        <p14:creationId xmlns:p14="http://schemas.microsoft.com/office/powerpoint/2010/main" val="368939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6E92E-110D-00E4-6ACF-0DDEA9354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 ADDRESSED BY MY ONGOING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DE379-F933-DE8C-5036-09EA1077F7CD}"/>
              </a:ext>
            </a:extLst>
          </p:cNvPr>
          <p:cNvSpPr txBox="1"/>
          <p:nvPr/>
        </p:nvSpPr>
        <p:spPr>
          <a:xfrm>
            <a:off x="1603331" y="1328726"/>
            <a:ext cx="102743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 does prenatal alcohol exposure cause congenital heart defects?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FASDs increase the risk for adult cardiovascular diseases, including cardiomyopathy (heart muscle disease) and heart failure?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biomarkers exist that could help identify FASD patients who are at risk for chronic cardiovascular conditions?</a:t>
            </a:r>
          </a:p>
        </p:txBody>
      </p:sp>
      <p:pic>
        <p:nvPicPr>
          <p:cNvPr id="3076" name="Picture 4" descr="4,769 Black White Anatomic Heart Royalty-Free Images, Stock Photos &amp;  Pictures | Shutterstock">
            <a:extLst>
              <a:ext uri="{FF2B5EF4-FFF2-40B4-BE49-F238E27FC236}">
                <a16:creationId xmlns:a16="http://schemas.microsoft.com/office/drawing/2014/main" id="{AE265FB9-8B33-DC79-DB04-64D8F0C7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59" y="2344110"/>
            <a:ext cx="1646628" cy="164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4,600+ Blood Test Tube Stock Illustrations, Royalty-Free Vector Graphics &amp; Clip  Art - iStock | Blood test tube icon, Blood test tube white background, Blood  test tube collection">
            <a:extLst>
              <a:ext uri="{FF2B5EF4-FFF2-40B4-BE49-F238E27FC236}">
                <a16:creationId xmlns:a16="http://schemas.microsoft.com/office/drawing/2014/main" id="{0731CA3A-117C-A744-27AA-1C7FA6920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7" t="19411" r="26276" b="20901"/>
          <a:stretch/>
        </p:blipFill>
        <p:spPr bwMode="auto">
          <a:xfrm>
            <a:off x="432503" y="4162358"/>
            <a:ext cx="872054" cy="110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220+ Dna Helix Sketch Stock Illustrations, Royalty-Free Vector Graphics &amp; Clip  Art - iStock">
            <a:extLst>
              <a:ext uri="{FF2B5EF4-FFF2-40B4-BE49-F238E27FC236}">
                <a16:creationId xmlns:a16="http://schemas.microsoft.com/office/drawing/2014/main" id="{5927A18B-B58C-BA04-A6A1-6DD314E3C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5324" r="12583" b="5324"/>
          <a:stretch/>
        </p:blipFill>
        <p:spPr bwMode="auto">
          <a:xfrm>
            <a:off x="452066" y="1047456"/>
            <a:ext cx="872054" cy="10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4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4F0E-6B34-C178-2BF3-537C4CED2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" y="217903"/>
            <a:ext cx="11566779" cy="628888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ZEBRAFISH AS A MODEL FOR EMBRYONIC ALCOHOL EXPOSURE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C526A6-96C6-8DBD-23D1-389818B94A01}"/>
              </a:ext>
            </a:extLst>
          </p:cNvPr>
          <p:cNvGrpSpPr/>
          <p:nvPr/>
        </p:nvGrpSpPr>
        <p:grpSpPr>
          <a:xfrm>
            <a:off x="6094285" y="3073339"/>
            <a:ext cx="5318469" cy="2582125"/>
            <a:chOff x="6831914" y="3429000"/>
            <a:chExt cx="3757802" cy="182441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59ACF345-A0F2-9F3A-D5B4-44EA1BFE5A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4" t="31672" r="21611" b="19545"/>
            <a:stretch/>
          </p:blipFill>
          <p:spPr bwMode="auto">
            <a:xfrm>
              <a:off x="8159823" y="3429000"/>
              <a:ext cx="2429893" cy="1824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D4B0D8-161A-95D2-078A-73F063F6EAFE}"/>
                </a:ext>
              </a:extLst>
            </p:cNvPr>
            <p:cNvSpPr txBox="1"/>
            <p:nvPr/>
          </p:nvSpPr>
          <p:spPr>
            <a:xfrm>
              <a:off x="7043935" y="4469047"/>
              <a:ext cx="728496" cy="456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Alcohol</a:t>
              </a:r>
            </a:p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(EtOH)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A3B9FBD-0029-8FA5-6752-646F4AB0AC74}"/>
                </a:ext>
              </a:extLst>
            </p:cNvPr>
            <p:cNvCxnSpPr>
              <a:cxnSpLocks/>
            </p:cNvCxnSpPr>
            <p:nvPr/>
          </p:nvCxnSpPr>
          <p:spPr>
            <a:xfrm>
              <a:off x="7806294" y="4341209"/>
              <a:ext cx="707059" cy="22491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 descr="Ethanol | History, Structure &amp; Formula - Lesson | Study.com">
              <a:extLst>
                <a:ext uri="{FF2B5EF4-FFF2-40B4-BE49-F238E27FC236}">
                  <a16:creationId xmlns:a16="http://schemas.microsoft.com/office/drawing/2014/main" id="{3F445AB6-34F8-D420-0326-76A0FF63A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1914" y="3613890"/>
              <a:ext cx="1152539" cy="759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ZEBRAFISHFILM.ORG - Home">
            <a:extLst>
              <a:ext uri="{FF2B5EF4-FFF2-40B4-BE49-F238E27FC236}">
                <a16:creationId xmlns:a16="http://schemas.microsoft.com/office/drawing/2014/main" id="{9D960563-2582-6C74-8FA2-8EFB6D12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7" y="922476"/>
            <a:ext cx="5102157" cy="21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7EDB62F-F7DC-08D8-92F9-65B73F1D2C44}"/>
              </a:ext>
            </a:extLst>
          </p:cNvPr>
          <p:cNvSpPr txBox="1"/>
          <p:nvPr/>
        </p:nvSpPr>
        <p:spPr>
          <a:xfrm>
            <a:off x="400066" y="1690330"/>
            <a:ext cx="6177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From Southeast Himalayan region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 organs and genes to humans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External fertilization and development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Produce many transparent embryos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Easily exposed to chemical compounds in water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738A294B-0306-0F55-F177-A67AC33803FB}"/>
              </a:ext>
            </a:extLst>
          </p:cNvPr>
          <p:cNvSpPr txBox="1">
            <a:spLocks/>
          </p:cNvSpPr>
          <p:nvPr/>
        </p:nvSpPr>
        <p:spPr>
          <a:xfrm>
            <a:off x="400066" y="1133898"/>
            <a:ext cx="5499605" cy="5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ZEBRAFISH</a:t>
            </a:r>
          </a:p>
        </p:txBody>
      </p:sp>
      <p:pic>
        <p:nvPicPr>
          <p:cNvPr id="2056" name="Picture 8" descr="Zebrafish embryo | zebrafishlab">
            <a:extLst>
              <a:ext uri="{FF2B5EF4-FFF2-40B4-BE49-F238E27FC236}">
                <a16:creationId xmlns:a16="http://schemas.microsoft.com/office/drawing/2014/main" id="{F0724DFD-CEA8-63A3-2CE1-29A281EE2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r="23002"/>
          <a:stretch/>
        </p:blipFill>
        <p:spPr bwMode="auto">
          <a:xfrm>
            <a:off x="3482810" y="3886656"/>
            <a:ext cx="1979114" cy="171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ebrafish embryonic development">
            <a:extLst>
              <a:ext uri="{FF2B5EF4-FFF2-40B4-BE49-F238E27FC236}">
                <a16:creationId xmlns:a16="http://schemas.microsoft.com/office/drawing/2014/main" id="{14208B4B-FB00-D804-C150-BE54B0005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1" r="22716"/>
          <a:stretch/>
        </p:blipFill>
        <p:spPr bwMode="auto">
          <a:xfrm rot="5400000">
            <a:off x="720231" y="3786704"/>
            <a:ext cx="1711203" cy="191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F7D2B33-DF1C-8730-6DA3-4E713947E53E}"/>
              </a:ext>
            </a:extLst>
          </p:cNvPr>
          <p:cNvSpPr txBox="1"/>
          <p:nvPr/>
        </p:nvSpPr>
        <p:spPr>
          <a:xfrm>
            <a:off x="2673617" y="471558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yolk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B82BBF5-A57A-36E9-23AD-C7A8DDABEA50}"/>
              </a:ext>
            </a:extLst>
          </p:cNvPr>
          <p:cNvCxnSpPr/>
          <p:nvPr/>
        </p:nvCxnSpPr>
        <p:spPr>
          <a:xfrm flipV="1">
            <a:off x="3247885" y="4639797"/>
            <a:ext cx="1078770" cy="2604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F6C2C29-E542-E50A-3608-452B2D930509}"/>
              </a:ext>
            </a:extLst>
          </p:cNvPr>
          <p:cNvCxnSpPr>
            <a:cxnSpLocks/>
          </p:cNvCxnSpPr>
          <p:nvPr/>
        </p:nvCxnSpPr>
        <p:spPr>
          <a:xfrm flipH="1">
            <a:off x="1575832" y="4938146"/>
            <a:ext cx="1039692" cy="645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D19E7E6-C4EE-F446-3997-897F46845397}"/>
              </a:ext>
            </a:extLst>
          </p:cNvPr>
          <p:cNvSpPr txBox="1"/>
          <p:nvPr/>
        </p:nvSpPr>
        <p:spPr>
          <a:xfrm>
            <a:off x="1890897" y="3922779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ADD46EB-77DC-3450-62A8-6E9430AF6A57}"/>
              </a:ext>
            </a:extLst>
          </p:cNvPr>
          <p:cNvCxnSpPr>
            <a:cxnSpLocks/>
          </p:cNvCxnSpPr>
          <p:nvPr/>
        </p:nvCxnSpPr>
        <p:spPr>
          <a:xfrm flipH="1">
            <a:off x="1471396" y="4188845"/>
            <a:ext cx="463635" cy="3347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91A20014-AEEF-407C-1EE9-B252188594F5}"/>
              </a:ext>
            </a:extLst>
          </p:cNvPr>
          <p:cNvSpPr txBox="1"/>
          <p:nvPr/>
        </p:nvSpPr>
        <p:spPr>
          <a:xfrm>
            <a:off x="5138053" y="362980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B66E18E-68F6-A1E6-B0F4-773985F62BB4}"/>
              </a:ext>
            </a:extLst>
          </p:cNvPr>
          <p:cNvCxnSpPr>
            <a:cxnSpLocks/>
          </p:cNvCxnSpPr>
          <p:nvPr/>
        </p:nvCxnSpPr>
        <p:spPr>
          <a:xfrm flipH="1">
            <a:off x="4625623" y="3925720"/>
            <a:ext cx="463635" cy="3347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95EEBC0-AEB6-FF13-95F1-DA1A3D080D3E}"/>
              </a:ext>
            </a:extLst>
          </p:cNvPr>
          <p:cNvSpPr txBox="1"/>
          <p:nvPr/>
        </p:nvSpPr>
        <p:spPr>
          <a:xfrm>
            <a:off x="2584526" y="4132114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trunk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EA11627-20EE-67D4-5B1F-58393454A610}"/>
              </a:ext>
            </a:extLst>
          </p:cNvPr>
          <p:cNvCxnSpPr>
            <a:cxnSpLocks/>
          </p:cNvCxnSpPr>
          <p:nvPr/>
        </p:nvCxnSpPr>
        <p:spPr>
          <a:xfrm flipH="1" flipV="1">
            <a:off x="3255644" y="4380106"/>
            <a:ext cx="706750" cy="18152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F8DB697-5450-1759-8863-AD82FB51E001}"/>
              </a:ext>
            </a:extLst>
          </p:cNvPr>
          <p:cNvSpPr txBox="1"/>
          <p:nvPr/>
        </p:nvSpPr>
        <p:spPr>
          <a:xfrm>
            <a:off x="7995315" y="3073339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EMBRYOS</a:t>
            </a:r>
          </a:p>
        </p:txBody>
      </p:sp>
    </p:spTree>
    <p:extLst>
      <p:ext uri="{BB962C8B-B14F-4D97-AF65-F5344CB8AC3E}">
        <p14:creationId xmlns:p14="http://schemas.microsoft.com/office/powerpoint/2010/main" val="180702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BADE-20A7-DBDD-9C65-CE1239032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ZEBRAFISH RECAPITULATE KEY FEATURES OF FASDs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FC943-520A-BEFD-8450-23D76734517D}"/>
              </a:ext>
            </a:extLst>
          </p:cNvPr>
          <p:cNvSpPr txBox="1"/>
          <p:nvPr/>
        </p:nvSpPr>
        <p:spPr>
          <a:xfrm>
            <a:off x="417210" y="5517629"/>
            <a:ext cx="11385409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  <a:t>Bilotta et al., 2004; McCarthy et al., 2013; Marrs et al., 2010; Lovely, Fernandes, Eberhart, 2016; Loucks and Ahlgren, 2012; Li et al., 2016; Dlugos and Rabin, 2007; Swartz et al., 2014; Sheehan-Rooney et al., 2013. and more.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3265E6-77E9-76C5-B998-1C92228BC277}"/>
              </a:ext>
            </a:extLst>
          </p:cNvPr>
          <p:cNvGrpSpPr/>
          <p:nvPr/>
        </p:nvGrpSpPr>
        <p:grpSpPr>
          <a:xfrm>
            <a:off x="4615701" y="1630081"/>
            <a:ext cx="7016749" cy="2824566"/>
            <a:chOff x="4844301" y="1477506"/>
            <a:chExt cx="5518279" cy="22213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184025-BF02-3C8B-1B56-77B87BF1353C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l="106" t="-399" r="18327" b="399"/>
            <a:stretch/>
          </p:blipFill>
          <p:spPr>
            <a:xfrm>
              <a:off x="4844301" y="1822341"/>
              <a:ext cx="2715840" cy="18765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83EE89-8D1D-C05B-FADB-192496AE4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36" r="9960"/>
            <a:stretch/>
          </p:blipFill>
          <p:spPr>
            <a:xfrm>
              <a:off x="7646740" y="1822341"/>
              <a:ext cx="2715840" cy="18735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8D8DB7C-F309-4F0E-4BEB-D0914E31C9E5}"/>
                </a:ext>
              </a:extLst>
            </p:cNvPr>
            <p:cNvCxnSpPr/>
            <p:nvPr/>
          </p:nvCxnSpPr>
          <p:spPr>
            <a:xfrm flipH="1" flipV="1">
              <a:off x="5338046" y="3054777"/>
              <a:ext cx="317035" cy="36821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6CE240-B9AD-9AA8-5C70-9974CA51FDFF}"/>
                </a:ext>
              </a:extLst>
            </p:cNvPr>
            <p:cNvSpPr txBox="1"/>
            <p:nvPr/>
          </p:nvSpPr>
          <p:spPr>
            <a:xfrm>
              <a:off x="5563879" y="3341693"/>
              <a:ext cx="360805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eye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B9B9E4-0EA6-7A55-4BEE-7B6593FA2445}"/>
                </a:ext>
              </a:extLst>
            </p:cNvPr>
            <p:cNvSpPr txBox="1"/>
            <p:nvPr/>
          </p:nvSpPr>
          <p:spPr>
            <a:xfrm>
              <a:off x="6310858" y="3240205"/>
              <a:ext cx="451573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heart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7B3C1D7-CD84-4045-1BC7-4953DC9E4FC9}"/>
                </a:ext>
              </a:extLst>
            </p:cNvPr>
            <p:cNvCxnSpPr/>
            <p:nvPr/>
          </p:nvCxnSpPr>
          <p:spPr>
            <a:xfrm flipH="1" flipV="1">
              <a:off x="5769660" y="3106890"/>
              <a:ext cx="698416" cy="184107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0341BD5-752D-434D-8C46-C71F93025AF7}"/>
                </a:ext>
              </a:extLst>
            </p:cNvPr>
            <p:cNvCxnSpPr>
              <a:cxnSpLocks/>
            </p:cNvCxnSpPr>
            <p:nvPr/>
          </p:nvCxnSpPr>
          <p:spPr>
            <a:xfrm>
              <a:off x="5076345" y="2304648"/>
              <a:ext cx="0" cy="379877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3299B7-1076-B437-ACB9-A9353405A58D}"/>
                </a:ext>
              </a:extLst>
            </p:cNvPr>
            <p:cNvSpPr txBox="1"/>
            <p:nvPr/>
          </p:nvSpPr>
          <p:spPr>
            <a:xfrm>
              <a:off x="4866334" y="2016068"/>
              <a:ext cx="398625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face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809C450-752F-09E4-E84B-8EE23BDE6C27}"/>
                </a:ext>
              </a:extLst>
            </p:cNvPr>
            <p:cNvCxnSpPr/>
            <p:nvPr/>
          </p:nvCxnSpPr>
          <p:spPr>
            <a:xfrm flipH="1">
              <a:off x="6466041" y="2140593"/>
              <a:ext cx="215563" cy="579455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A8B276-BE09-2C14-1BFD-9C20C063EEA0}"/>
                </a:ext>
              </a:extLst>
            </p:cNvPr>
            <p:cNvSpPr txBox="1"/>
            <p:nvPr/>
          </p:nvSpPr>
          <p:spPr>
            <a:xfrm>
              <a:off x="6208876" y="1859828"/>
              <a:ext cx="936931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swim bladder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DAA59AE-893D-9EFD-2911-1315BD214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8091" y="2640450"/>
              <a:ext cx="325847" cy="525814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AD70F4-81C6-CA9E-5EED-F60A8349B2A0}"/>
                </a:ext>
              </a:extLst>
            </p:cNvPr>
            <p:cNvSpPr txBox="1"/>
            <p:nvPr/>
          </p:nvSpPr>
          <p:spPr>
            <a:xfrm>
              <a:off x="7623117" y="3166264"/>
              <a:ext cx="718836" cy="39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Reduced </a:t>
              </a:r>
            </a:p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Eye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654DEF-EB37-D9DE-0CB5-35BBC0457E3B}"/>
                </a:ext>
              </a:extLst>
            </p:cNvPr>
            <p:cNvSpPr txBox="1"/>
            <p:nvPr/>
          </p:nvSpPr>
          <p:spPr>
            <a:xfrm>
              <a:off x="8525857" y="3435318"/>
              <a:ext cx="1055434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Cardiac edema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9CE2F6-0EB4-FF28-DA93-94D7551BD772}"/>
                </a:ext>
              </a:extLst>
            </p:cNvPr>
            <p:cNvCxnSpPr/>
            <p:nvPr/>
          </p:nvCxnSpPr>
          <p:spPr>
            <a:xfrm flipH="1" flipV="1">
              <a:off x="8581631" y="3166264"/>
              <a:ext cx="83748" cy="274347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4558014-2679-AE89-1C3D-0B7C9651EDD1}"/>
                </a:ext>
              </a:extLst>
            </p:cNvPr>
            <p:cNvCxnSpPr/>
            <p:nvPr/>
          </p:nvCxnSpPr>
          <p:spPr>
            <a:xfrm>
              <a:off x="7868597" y="2156403"/>
              <a:ext cx="127430" cy="18791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F4E3B8-47C4-9E9E-4D67-855046E01627}"/>
                </a:ext>
              </a:extLst>
            </p:cNvPr>
            <p:cNvSpPr txBox="1"/>
            <p:nvPr/>
          </p:nvSpPr>
          <p:spPr>
            <a:xfrm>
              <a:off x="7657107" y="1790638"/>
              <a:ext cx="1513059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Craniofacial alterations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ECF6EDA-8110-90DC-B4E6-433F61B2FC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46837" y="2265150"/>
              <a:ext cx="159162" cy="460246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DF7C11-EBE4-6AD4-8899-60D7FCCF1238}"/>
                </a:ext>
              </a:extLst>
            </p:cNvPr>
            <p:cNvSpPr txBox="1"/>
            <p:nvPr/>
          </p:nvSpPr>
          <p:spPr>
            <a:xfrm>
              <a:off x="8574624" y="1993925"/>
              <a:ext cx="1475239" cy="233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latin typeface="Arial" panose="020B0604020202020204" pitchFamily="34" charset="0"/>
                  <a:cs typeface="Arial" panose="020B0604020202020204" pitchFamily="34" charset="0"/>
                </a:rPr>
                <a:t>Deflated swim bladder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5A4C68-5169-C8AA-4312-1B588364FD96}"/>
                </a:ext>
              </a:extLst>
            </p:cNvPr>
            <p:cNvSpPr txBox="1"/>
            <p:nvPr/>
          </p:nvSpPr>
          <p:spPr>
            <a:xfrm>
              <a:off x="5539984" y="1477506"/>
              <a:ext cx="1358804" cy="29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NO ALCOHOL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43C2623-4208-E523-7BE0-AE531233F837}"/>
                </a:ext>
              </a:extLst>
            </p:cNvPr>
            <p:cNvSpPr txBox="1"/>
            <p:nvPr/>
          </p:nvSpPr>
          <p:spPr>
            <a:xfrm>
              <a:off x="8447463" y="1477506"/>
              <a:ext cx="1148724" cy="290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+ALCOHOL</a:t>
              </a:r>
            </a:p>
          </p:txBody>
        </p:sp>
      </p:grp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F3C45402-ECB7-B2B5-A045-63F8A603876D}"/>
              </a:ext>
            </a:extLst>
          </p:cNvPr>
          <p:cNvSpPr txBox="1">
            <a:spLocks/>
          </p:cNvSpPr>
          <p:nvPr/>
        </p:nvSpPr>
        <p:spPr>
          <a:xfrm>
            <a:off x="750715" y="1097161"/>
            <a:ext cx="5499605" cy="5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4E6E63-799C-90F0-36FB-2BD4DCED9AF1}"/>
              </a:ext>
            </a:extLst>
          </p:cNvPr>
          <p:cNvSpPr txBox="1"/>
          <p:nvPr/>
        </p:nvSpPr>
        <p:spPr>
          <a:xfrm>
            <a:off x="714084" y="1562495"/>
            <a:ext cx="4130217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stature 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Cardiac defect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Craniofacial anomalies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Eye alterations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Altered vasculature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Hyperactivity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Atypical behavior</a:t>
            </a:r>
          </a:p>
          <a:p>
            <a:pPr marL="457189" indent="-457189">
              <a:lnSpc>
                <a:spcPct val="150000"/>
              </a:lnSpc>
              <a:buFont typeface="Wingdings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Altered kidney formation </a:t>
            </a:r>
          </a:p>
        </p:txBody>
      </p:sp>
    </p:spTree>
    <p:extLst>
      <p:ext uri="{BB962C8B-B14F-4D97-AF65-F5344CB8AC3E}">
        <p14:creationId xmlns:p14="http://schemas.microsoft.com/office/powerpoint/2010/main" val="324357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B255383-CFAE-1E8D-0F63-8B46A32C602C}"/>
              </a:ext>
            </a:extLst>
          </p:cNvPr>
          <p:cNvSpPr/>
          <p:nvPr/>
        </p:nvSpPr>
        <p:spPr>
          <a:xfrm>
            <a:off x="9548134" y="1651006"/>
            <a:ext cx="1674564" cy="2464761"/>
          </a:xfrm>
          <a:custGeom>
            <a:avLst/>
            <a:gdLst>
              <a:gd name="connsiteX0" fmla="*/ 224470 w 1255923"/>
              <a:gd name="connsiteY0" fmla="*/ 4943 h 1848571"/>
              <a:gd name="connsiteX1" fmla="*/ 224470 w 1255923"/>
              <a:gd name="connsiteY1" fmla="*/ 4943 h 1848571"/>
              <a:gd name="connsiteX2" fmla="*/ 268954 w 1255923"/>
              <a:gd name="connsiteY2" fmla="*/ 9886 h 1848571"/>
              <a:gd name="connsiteX3" fmla="*/ 298610 w 1255923"/>
              <a:gd name="connsiteY3" fmla="*/ 0 h 1848571"/>
              <a:gd name="connsiteX4" fmla="*/ 362865 w 1255923"/>
              <a:gd name="connsiteY4" fmla="*/ 9886 h 1848571"/>
              <a:gd name="connsiteX5" fmla="*/ 377693 w 1255923"/>
              <a:gd name="connsiteY5" fmla="*/ 14829 h 1848571"/>
              <a:gd name="connsiteX6" fmla="*/ 387579 w 1255923"/>
              <a:gd name="connsiteY6" fmla="*/ 24714 h 1848571"/>
              <a:gd name="connsiteX7" fmla="*/ 407350 w 1255923"/>
              <a:gd name="connsiteY7" fmla="*/ 29657 h 1848571"/>
              <a:gd name="connsiteX8" fmla="*/ 437006 w 1255923"/>
              <a:gd name="connsiteY8" fmla="*/ 39542 h 1848571"/>
              <a:gd name="connsiteX9" fmla="*/ 451834 w 1255923"/>
              <a:gd name="connsiteY9" fmla="*/ 44485 h 1848571"/>
              <a:gd name="connsiteX10" fmla="*/ 466662 w 1255923"/>
              <a:gd name="connsiteY10" fmla="*/ 49427 h 1848571"/>
              <a:gd name="connsiteX11" fmla="*/ 496318 w 1255923"/>
              <a:gd name="connsiteY11" fmla="*/ 84026 h 1848571"/>
              <a:gd name="connsiteX12" fmla="*/ 511146 w 1255923"/>
              <a:gd name="connsiteY12" fmla="*/ 133453 h 1848571"/>
              <a:gd name="connsiteX13" fmla="*/ 516089 w 1255923"/>
              <a:gd name="connsiteY13" fmla="*/ 148281 h 1848571"/>
              <a:gd name="connsiteX14" fmla="*/ 525974 w 1255923"/>
              <a:gd name="connsiteY14" fmla="*/ 182880 h 1848571"/>
              <a:gd name="connsiteX15" fmla="*/ 545745 w 1255923"/>
              <a:gd name="connsiteY15" fmla="*/ 212537 h 1848571"/>
              <a:gd name="connsiteX16" fmla="*/ 555631 w 1255923"/>
              <a:gd name="connsiteY16" fmla="*/ 227365 h 1848571"/>
              <a:gd name="connsiteX17" fmla="*/ 560573 w 1255923"/>
              <a:gd name="connsiteY17" fmla="*/ 242193 h 1848571"/>
              <a:gd name="connsiteX18" fmla="*/ 570459 w 1255923"/>
              <a:gd name="connsiteY18" fmla="*/ 252078 h 1848571"/>
              <a:gd name="connsiteX19" fmla="*/ 580344 w 1255923"/>
              <a:gd name="connsiteY19" fmla="*/ 281734 h 1848571"/>
              <a:gd name="connsiteX20" fmla="*/ 590230 w 1255923"/>
              <a:gd name="connsiteY20" fmla="*/ 291620 h 1848571"/>
              <a:gd name="connsiteX21" fmla="*/ 610000 w 1255923"/>
              <a:gd name="connsiteY21" fmla="*/ 321276 h 1848571"/>
              <a:gd name="connsiteX22" fmla="*/ 629771 w 1255923"/>
              <a:gd name="connsiteY22" fmla="*/ 345990 h 1848571"/>
              <a:gd name="connsiteX23" fmla="*/ 644599 w 1255923"/>
              <a:gd name="connsiteY23" fmla="*/ 395417 h 1848571"/>
              <a:gd name="connsiteX24" fmla="*/ 654485 w 1255923"/>
              <a:gd name="connsiteY24" fmla="*/ 415187 h 1848571"/>
              <a:gd name="connsiteX25" fmla="*/ 659427 w 1255923"/>
              <a:gd name="connsiteY25" fmla="*/ 439901 h 1848571"/>
              <a:gd name="connsiteX26" fmla="*/ 669313 w 1255923"/>
              <a:gd name="connsiteY26" fmla="*/ 484385 h 1848571"/>
              <a:gd name="connsiteX27" fmla="*/ 679198 w 1255923"/>
              <a:gd name="connsiteY27" fmla="*/ 543698 h 1848571"/>
              <a:gd name="connsiteX28" fmla="*/ 684141 w 1255923"/>
              <a:gd name="connsiteY28" fmla="*/ 558526 h 1848571"/>
              <a:gd name="connsiteX29" fmla="*/ 694026 w 1255923"/>
              <a:gd name="connsiteY29" fmla="*/ 573354 h 1848571"/>
              <a:gd name="connsiteX30" fmla="*/ 698969 w 1255923"/>
              <a:gd name="connsiteY30" fmla="*/ 588182 h 1848571"/>
              <a:gd name="connsiteX31" fmla="*/ 708854 w 1255923"/>
              <a:gd name="connsiteY31" fmla="*/ 603010 h 1848571"/>
              <a:gd name="connsiteX32" fmla="*/ 728625 w 1255923"/>
              <a:gd name="connsiteY32" fmla="*/ 647494 h 1848571"/>
              <a:gd name="connsiteX33" fmla="*/ 748396 w 1255923"/>
              <a:gd name="connsiteY33" fmla="*/ 672208 h 1848571"/>
              <a:gd name="connsiteX34" fmla="*/ 753339 w 1255923"/>
              <a:gd name="connsiteY34" fmla="*/ 687036 h 1848571"/>
              <a:gd name="connsiteX35" fmla="*/ 773110 w 1255923"/>
              <a:gd name="connsiteY35" fmla="*/ 711750 h 1848571"/>
              <a:gd name="connsiteX36" fmla="*/ 802766 w 1255923"/>
              <a:gd name="connsiteY36" fmla="*/ 731520 h 1848571"/>
              <a:gd name="connsiteX37" fmla="*/ 832422 w 1255923"/>
              <a:gd name="connsiteY37" fmla="*/ 741406 h 1848571"/>
              <a:gd name="connsiteX38" fmla="*/ 891734 w 1255923"/>
              <a:gd name="connsiteY38" fmla="*/ 731520 h 1848571"/>
              <a:gd name="connsiteX39" fmla="*/ 911505 w 1255923"/>
              <a:gd name="connsiteY39" fmla="*/ 726578 h 1848571"/>
              <a:gd name="connsiteX40" fmla="*/ 946104 w 1255923"/>
              <a:gd name="connsiteY40" fmla="*/ 721635 h 1848571"/>
              <a:gd name="connsiteX41" fmla="*/ 1015302 w 1255923"/>
              <a:gd name="connsiteY41" fmla="*/ 726578 h 1848571"/>
              <a:gd name="connsiteX42" fmla="*/ 1044958 w 1255923"/>
              <a:gd name="connsiteY42" fmla="*/ 736463 h 1848571"/>
              <a:gd name="connsiteX43" fmla="*/ 1059786 w 1255923"/>
              <a:gd name="connsiteY43" fmla="*/ 741406 h 1848571"/>
              <a:gd name="connsiteX44" fmla="*/ 1074614 w 1255923"/>
              <a:gd name="connsiteY44" fmla="*/ 746349 h 1848571"/>
              <a:gd name="connsiteX45" fmla="*/ 1099328 w 1255923"/>
              <a:gd name="connsiteY45" fmla="*/ 751291 h 1848571"/>
              <a:gd name="connsiteX46" fmla="*/ 1133927 w 1255923"/>
              <a:gd name="connsiteY46" fmla="*/ 776005 h 1848571"/>
              <a:gd name="connsiteX47" fmla="*/ 1163583 w 1255923"/>
              <a:gd name="connsiteY47" fmla="*/ 795776 h 1848571"/>
              <a:gd name="connsiteX48" fmla="*/ 1178411 w 1255923"/>
              <a:gd name="connsiteY48" fmla="*/ 805661 h 1848571"/>
              <a:gd name="connsiteX49" fmla="*/ 1198182 w 1255923"/>
              <a:gd name="connsiteY49" fmla="*/ 825432 h 1848571"/>
              <a:gd name="connsiteX50" fmla="*/ 1217953 w 1255923"/>
              <a:gd name="connsiteY50" fmla="*/ 855088 h 1848571"/>
              <a:gd name="connsiteX51" fmla="*/ 1222896 w 1255923"/>
              <a:gd name="connsiteY51" fmla="*/ 874859 h 1848571"/>
              <a:gd name="connsiteX52" fmla="*/ 1232781 w 1255923"/>
              <a:gd name="connsiteY52" fmla="*/ 934171 h 1848571"/>
              <a:gd name="connsiteX53" fmla="*/ 1242666 w 1255923"/>
              <a:gd name="connsiteY53" fmla="*/ 968770 h 1848571"/>
              <a:gd name="connsiteX54" fmla="*/ 1247609 w 1255923"/>
              <a:gd name="connsiteY54" fmla="*/ 988541 h 1848571"/>
              <a:gd name="connsiteX55" fmla="*/ 1247609 w 1255923"/>
              <a:gd name="connsiteY55" fmla="*/ 1349358 h 1848571"/>
              <a:gd name="connsiteX56" fmla="*/ 1232781 w 1255923"/>
              <a:gd name="connsiteY56" fmla="*/ 1403728 h 1848571"/>
              <a:gd name="connsiteX57" fmla="*/ 1222896 w 1255923"/>
              <a:gd name="connsiteY57" fmla="*/ 1448212 h 1848571"/>
              <a:gd name="connsiteX58" fmla="*/ 1208067 w 1255923"/>
              <a:gd name="connsiteY58" fmla="*/ 1502582 h 1848571"/>
              <a:gd name="connsiteX59" fmla="*/ 1198182 w 1255923"/>
              <a:gd name="connsiteY59" fmla="*/ 1537181 h 1848571"/>
              <a:gd name="connsiteX60" fmla="*/ 1193239 w 1255923"/>
              <a:gd name="connsiteY60" fmla="*/ 1576723 h 1848571"/>
              <a:gd name="connsiteX61" fmla="*/ 1183354 w 1255923"/>
              <a:gd name="connsiteY61" fmla="*/ 1601436 h 1848571"/>
              <a:gd name="connsiteX62" fmla="*/ 1168526 w 1255923"/>
              <a:gd name="connsiteY62" fmla="*/ 1631092 h 1848571"/>
              <a:gd name="connsiteX63" fmla="*/ 1153698 w 1255923"/>
              <a:gd name="connsiteY63" fmla="*/ 1665691 h 1848571"/>
              <a:gd name="connsiteX64" fmla="*/ 1143812 w 1255923"/>
              <a:gd name="connsiteY64" fmla="*/ 1695347 h 1848571"/>
              <a:gd name="connsiteX65" fmla="*/ 1138870 w 1255923"/>
              <a:gd name="connsiteY65" fmla="*/ 1710176 h 1848571"/>
              <a:gd name="connsiteX66" fmla="*/ 1128984 w 1255923"/>
              <a:gd name="connsiteY66" fmla="*/ 1720061 h 1848571"/>
              <a:gd name="connsiteX67" fmla="*/ 1109213 w 1255923"/>
              <a:gd name="connsiteY67" fmla="*/ 1759603 h 1848571"/>
              <a:gd name="connsiteX68" fmla="*/ 1104271 w 1255923"/>
              <a:gd name="connsiteY68" fmla="*/ 1774431 h 1848571"/>
              <a:gd name="connsiteX69" fmla="*/ 1079557 w 1255923"/>
              <a:gd name="connsiteY69" fmla="*/ 1794201 h 1848571"/>
              <a:gd name="connsiteX70" fmla="*/ 1049901 w 1255923"/>
              <a:gd name="connsiteY70" fmla="*/ 1804087 h 1848571"/>
              <a:gd name="connsiteX71" fmla="*/ 1035073 w 1255923"/>
              <a:gd name="connsiteY71" fmla="*/ 1809030 h 1848571"/>
              <a:gd name="connsiteX72" fmla="*/ 1010359 w 1255923"/>
              <a:gd name="connsiteY72" fmla="*/ 1823858 h 1848571"/>
              <a:gd name="connsiteX73" fmla="*/ 995531 w 1255923"/>
              <a:gd name="connsiteY73" fmla="*/ 1833743 h 1848571"/>
              <a:gd name="connsiteX74" fmla="*/ 881849 w 1255923"/>
              <a:gd name="connsiteY74" fmla="*/ 1848571 h 1848571"/>
              <a:gd name="connsiteX75" fmla="*/ 817594 w 1255923"/>
              <a:gd name="connsiteY75" fmla="*/ 1843629 h 1848571"/>
              <a:gd name="connsiteX76" fmla="*/ 787938 w 1255923"/>
              <a:gd name="connsiteY76" fmla="*/ 1828800 h 1848571"/>
              <a:gd name="connsiteX77" fmla="*/ 773110 w 1255923"/>
              <a:gd name="connsiteY77" fmla="*/ 1823858 h 1848571"/>
              <a:gd name="connsiteX78" fmla="*/ 748396 w 1255923"/>
              <a:gd name="connsiteY78" fmla="*/ 1809030 h 1848571"/>
              <a:gd name="connsiteX79" fmla="*/ 733568 w 1255923"/>
              <a:gd name="connsiteY79" fmla="*/ 1799144 h 1848571"/>
              <a:gd name="connsiteX80" fmla="*/ 703912 w 1255923"/>
              <a:gd name="connsiteY80" fmla="*/ 1789259 h 1848571"/>
              <a:gd name="connsiteX81" fmla="*/ 689084 w 1255923"/>
              <a:gd name="connsiteY81" fmla="*/ 1784316 h 1848571"/>
              <a:gd name="connsiteX82" fmla="*/ 649542 w 1255923"/>
              <a:gd name="connsiteY82" fmla="*/ 1749717 h 1848571"/>
              <a:gd name="connsiteX83" fmla="*/ 629771 w 1255923"/>
              <a:gd name="connsiteY83" fmla="*/ 1725004 h 1848571"/>
              <a:gd name="connsiteX84" fmla="*/ 624829 w 1255923"/>
              <a:gd name="connsiteY84" fmla="*/ 1705233 h 1848571"/>
              <a:gd name="connsiteX85" fmla="*/ 595172 w 1255923"/>
              <a:gd name="connsiteY85" fmla="*/ 1685462 h 1848571"/>
              <a:gd name="connsiteX86" fmla="*/ 570459 w 1255923"/>
              <a:gd name="connsiteY86" fmla="*/ 1665691 h 1848571"/>
              <a:gd name="connsiteX87" fmla="*/ 550688 w 1255923"/>
              <a:gd name="connsiteY87" fmla="*/ 1636035 h 1848571"/>
              <a:gd name="connsiteX88" fmla="*/ 535860 w 1255923"/>
              <a:gd name="connsiteY88" fmla="*/ 1611321 h 1848571"/>
              <a:gd name="connsiteX89" fmla="*/ 521032 w 1255923"/>
              <a:gd name="connsiteY89" fmla="*/ 1566837 h 1848571"/>
              <a:gd name="connsiteX90" fmla="*/ 516089 w 1255923"/>
              <a:gd name="connsiteY90" fmla="*/ 1552009 h 1848571"/>
              <a:gd name="connsiteX91" fmla="*/ 506204 w 1255923"/>
              <a:gd name="connsiteY91" fmla="*/ 1319702 h 1848571"/>
              <a:gd name="connsiteX92" fmla="*/ 501261 w 1255923"/>
              <a:gd name="connsiteY92" fmla="*/ 1092338 h 1848571"/>
              <a:gd name="connsiteX93" fmla="*/ 491376 w 1255923"/>
              <a:gd name="connsiteY93" fmla="*/ 1062681 h 1848571"/>
              <a:gd name="connsiteX94" fmla="*/ 481490 w 1255923"/>
              <a:gd name="connsiteY94" fmla="*/ 1028083 h 1848571"/>
              <a:gd name="connsiteX95" fmla="*/ 476547 w 1255923"/>
              <a:gd name="connsiteY95" fmla="*/ 983598 h 1848571"/>
              <a:gd name="connsiteX96" fmla="*/ 471605 w 1255923"/>
              <a:gd name="connsiteY96" fmla="*/ 968770 h 1848571"/>
              <a:gd name="connsiteX97" fmla="*/ 451834 w 1255923"/>
              <a:gd name="connsiteY97" fmla="*/ 948999 h 1848571"/>
              <a:gd name="connsiteX98" fmla="*/ 417235 w 1255923"/>
              <a:gd name="connsiteY98" fmla="*/ 919343 h 1848571"/>
              <a:gd name="connsiteX99" fmla="*/ 407350 w 1255923"/>
              <a:gd name="connsiteY99" fmla="*/ 904515 h 1848571"/>
              <a:gd name="connsiteX100" fmla="*/ 382636 w 1255923"/>
              <a:gd name="connsiteY100" fmla="*/ 884744 h 1848571"/>
              <a:gd name="connsiteX101" fmla="*/ 293667 w 1255923"/>
              <a:gd name="connsiteY101" fmla="*/ 864973 h 1848571"/>
              <a:gd name="connsiteX102" fmla="*/ 268954 w 1255923"/>
              <a:gd name="connsiteY102" fmla="*/ 860031 h 1848571"/>
              <a:gd name="connsiteX103" fmla="*/ 204699 w 1255923"/>
              <a:gd name="connsiteY103" fmla="*/ 845203 h 1848571"/>
              <a:gd name="connsiteX104" fmla="*/ 184928 w 1255923"/>
              <a:gd name="connsiteY104" fmla="*/ 835317 h 1848571"/>
              <a:gd name="connsiteX105" fmla="*/ 155272 w 1255923"/>
              <a:gd name="connsiteY105" fmla="*/ 825432 h 1848571"/>
              <a:gd name="connsiteX106" fmla="*/ 145386 w 1255923"/>
              <a:gd name="connsiteY106" fmla="*/ 815546 h 1848571"/>
              <a:gd name="connsiteX107" fmla="*/ 125616 w 1255923"/>
              <a:gd name="connsiteY107" fmla="*/ 810604 h 1848571"/>
              <a:gd name="connsiteX108" fmla="*/ 91017 w 1255923"/>
              <a:gd name="connsiteY108" fmla="*/ 795776 h 1848571"/>
              <a:gd name="connsiteX109" fmla="*/ 81131 w 1255923"/>
              <a:gd name="connsiteY109" fmla="*/ 785890 h 1848571"/>
              <a:gd name="connsiteX110" fmla="*/ 66303 w 1255923"/>
              <a:gd name="connsiteY110" fmla="*/ 776005 h 1848571"/>
              <a:gd name="connsiteX111" fmla="*/ 46532 w 1255923"/>
              <a:gd name="connsiteY111" fmla="*/ 756234 h 1848571"/>
              <a:gd name="connsiteX112" fmla="*/ 31704 w 1255923"/>
              <a:gd name="connsiteY112" fmla="*/ 741406 h 1848571"/>
              <a:gd name="connsiteX113" fmla="*/ 21819 w 1255923"/>
              <a:gd name="connsiteY113" fmla="*/ 731520 h 1848571"/>
              <a:gd name="connsiteX114" fmla="*/ 11933 w 1255923"/>
              <a:gd name="connsiteY114" fmla="*/ 716692 h 1848571"/>
              <a:gd name="connsiteX115" fmla="*/ 11933 w 1255923"/>
              <a:gd name="connsiteY115" fmla="*/ 538755 h 1848571"/>
              <a:gd name="connsiteX116" fmla="*/ 16876 w 1255923"/>
              <a:gd name="connsiteY116" fmla="*/ 523927 h 1848571"/>
              <a:gd name="connsiteX117" fmla="*/ 21819 w 1255923"/>
              <a:gd name="connsiteY117" fmla="*/ 504156 h 1848571"/>
              <a:gd name="connsiteX118" fmla="*/ 31704 w 1255923"/>
              <a:gd name="connsiteY118" fmla="*/ 439901 h 1848571"/>
              <a:gd name="connsiteX119" fmla="*/ 36647 w 1255923"/>
              <a:gd name="connsiteY119" fmla="*/ 425073 h 1848571"/>
              <a:gd name="connsiteX120" fmla="*/ 51475 w 1255923"/>
              <a:gd name="connsiteY120" fmla="*/ 316333 h 1848571"/>
              <a:gd name="connsiteX121" fmla="*/ 71246 w 1255923"/>
              <a:gd name="connsiteY121" fmla="*/ 276792 h 1848571"/>
              <a:gd name="connsiteX122" fmla="*/ 86074 w 1255923"/>
              <a:gd name="connsiteY122" fmla="*/ 252078 h 1848571"/>
              <a:gd name="connsiteX123" fmla="*/ 110787 w 1255923"/>
              <a:gd name="connsiteY123" fmla="*/ 207594 h 1848571"/>
              <a:gd name="connsiteX124" fmla="*/ 130558 w 1255923"/>
              <a:gd name="connsiteY124" fmla="*/ 187823 h 1848571"/>
              <a:gd name="connsiteX125" fmla="*/ 135501 w 1255923"/>
              <a:gd name="connsiteY125" fmla="*/ 172995 h 1848571"/>
              <a:gd name="connsiteX126" fmla="*/ 155272 w 1255923"/>
              <a:gd name="connsiteY126" fmla="*/ 148281 h 1848571"/>
              <a:gd name="connsiteX127" fmla="*/ 179985 w 1255923"/>
              <a:gd name="connsiteY127" fmla="*/ 103797 h 1848571"/>
              <a:gd name="connsiteX128" fmla="*/ 199756 w 1255923"/>
              <a:gd name="connsiteY128" fmla="*/ 84026 h 1848571"/>
              <a:gd name="connsiteX129" fmla="*/ 224470 w 1255923"/>
              <a:gd name="connsiteY129" fmla="*/ 64256 h 1848571"/>
              <a:gd name="connsiteX130" fmla="*/ 249183 w 1255923"/>
              <a:gd name="connsiteY130" fmla="*/ 44485 h 1848571"/>
              <a:gd name="connsiteX131" fmla="*/ 224470 w 1255923"/>
              <a:gd name="connsiteY131" fmla="*/ 4943 h 184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1255923" h="1848571">
                <a:moveTo>
                  <a:pt x="224470" y="4943"/>
                </a:moveTo>
                <a:lnTo>
                  <a:pt x="224470" y="4943"/>
                </a:lnTo>
                <a:cubicBezTo>
                  <a:pt x="239298" y="6591"/>
                  <a:pt x="254068" y="10878"/>
                  <a:pt x="268954" y="9886"/>
                </a:cubicBezTo>
                <a:cubicBezTo>
                  <a:pt x="279351" y="9193"/>
                  <a:pt x="298610" y="0"/>
                  <a:pt x="298610" y="0"/>
                </a:cubicBezTo>
                <a:cubicBezTo>
                  <a:pt x="322621" y="3001"/>
                  <a:pt x="340221" y="4225"/>
                  <a:pt x="362865" y="9886"/>
                </a:cubicBezTo>
                <a:cubicBezTo>
                  <a:pt x="367919" y="11150"/>
                  <a:pt x="372750" y="13181"/>
                  <a:pt x="377693" y="14829"/>
                </a:cubicBezTo>
                <a:cubicBezTo>
                  <a:pt x="380988" y="18124"/>
                  <a:pt x="383411" y="22630"/>
                  <a:pt x="387579" y="24714"/>
                </a:cubicBezTo>
                <a:cubicBezTo>
                  <a:pt x="393655" y="27752"/>
                  <a:pt x="400843" y="27705"/>
                  <a:pt x="407350" y="29657"/>
                </a:cubicBezTo>
                <a:cubicBezTo>
                  <a:pt x="417331" y="32651"/>
                  <a:pt x="427121" y="36247"/>
                  <a:pt x="437006" y="39542"/>
                </a:cubicBezTo>
                <a:lnTo>
                  <a:pt x="451834" y="44485"/>
                </a:lnTo>
                <a:lnTo>
                  <a:pt x="466662" y="49427"/>
                </a:lnTo>
                <a:cubicBezTo>
                  <a:pt x="476462" y="59227"/>
                  <a:pt x="490296" y="70475"/>
                  <a:pt x="496318" y="84026"/>
                </a:cubicBezTo>
                <a:cubicBezTo>
                  <a:pt x="505719" y="105179"/>
                  <a:pt x="505393" y="113318"/>
                  <a:pt x="511146" y="133453"/>
                </a:cubicBezTo>
                <a:cubicBezTo>
                  <a:pt x="512577" y="138463"/>
                  <a:pt x="514592" y="143291"/>
                  <a:pt x="516089" y="148281"/>
                </a:cubicBezTo>
                <a:cubicBezTo>
                  <a:pt x="519536" y="159770"/>
                  <a:pt x="520948" y="171989"/>
                  <a:pt x="525974" y="182880"/>
                </a:cubicBezTo>
                <a:cubicBezTo>
                  <a:pt x="530953" y="193668"/>
                  <a:pt x="539155" y="202651"/>
                  <a:pt x="545745" y="212537"/>
                </a:cubicBezTo>
                <a:lnTo>
                  <a:pt x="555631" y="227365"/>
                </a:lnTo>
                <a:cubicBezTo>
                  <a:pt x="557278" y="232308"/>
                  <a:pt x="557892" y="237726"/>
                  <a:pt x="560573" y="242193"/>
                </a:cubicBezTo>
                <a:cubicBezTo>
                  <a:pt x="562971" y="246189"/>
                  <a:pt x="568375" y="247910"/>
                  <a:pt x="570459" y="252078"/>
                </a:cubicBezTo>
                <a:cubicBezTo>
                  <a:pt x="575119" y="261398"/>
                  <a:pt x="572976" y="274366"/>
                  <a:pt x="580344" y="281734"/>
                </a:cubicBezTo>
                <a:cubicBezTo>
                  <a:pt x="583639" y="285029"/>
                  <a:pt x="587434" y="287892"/>
                  <a:pt x="590230" y="291620"/>
                </a:cubicBezTo>
                <a:cubicBezTo>
                  <a:pt x="597358" y="301125"/>
                  <a:pt x="601599" y="312876"/>
                  <a:pt x="610000" y="321276"/>
                </a:cubicBezTo>
                <a:cubicBezTo>
                  <a:pt x="618219" y="329494"/>
                  <a:pt x="624781" y="334762"/>
                  <a:pt x="629771" y="345990"/>
                </a:cubicBezTo>
                <a:cubicBezTo>
                  <a:pt x="656830" y="406873"/>
                  <a:pt x="627335" y="349381"/>
                  <a:pt x="644599" y="395417"/>
                </a:cubicBezTo>
                <a:cubicBezTo>
                  <a:pt x="647186" y="402316"/>
                  <a:pt x="651190" y="408597"/>
                  <a:pt x="654485" y="415187"/>
                </a:cubicBezTo>
                <a:cubicBezTo>
                  <a:pt x="656132" y="423425"/>
                  <a:pt x="657605" y="431700"/>
                  <a:pt x="659427" y="439901"/>
                </a:cubicBezTo>
                <a:cubicBezTo>
                  <a:pt x="666500" y="471733"/>
                  <a:pt x="662923" y="448174"/>
                  <a:pt x="669313" y="484385"/>
                </a:cubicBezTo>
                <a:cubicBezTo>
                  <a:pt x="672796" y="504124"/>
                  <a:pt x="672859" y="524683"/>
                  <a:pt x="679198" y="543698"/>
                </a:cubicBezTo>
                <a:cubicBezTo>
                  <a:pt x="680846" y="548641"/>
                  <a:pt x="681811" y="553866"/>
                  <a:pt x="684141" y="558526"/>
                </a:cubicBezTo>
                <a:cubicBezTo>
                  <a:pt x="686798" y="563839"/>
                  <a:pt x="691369" y="568041"/>
                  <a:pt x="694026" y="573354"/>
                </a:cubicBezTo>
                <a:cubicBezTo>
                  <a:pt x="696356" y="578014"/>
                  <a:pt x="696639" y="583522"/>
                  <a:pt x="698969" y="588182"/>
                </a:cubicBezTo>
                <a:cubicBezTo>
                  <a:pt x="701626" y="593495"/>
                  <a:pt x="706197" y="597697"/>
                  <a:pt x="708854" y="603010"/>
                </a:cubicBezTo>
                <a:cubicBezTo>
                  <a:pt x="717413" y="620129"/>
                  <a:pt x="718146" y="631776"/>
                  <a:pt x="728625" y="647494"/>
                </a:cubicBezTo>
                <a:cubicBezTo>
                  <a:pt x="747015" y="675078"/>
                  <a:pt x="730441" y="636297"/>
                  <a:pt x="748396" y="672208"/>
                </a:cubicBezTo>
                <a:cubicBezTo>
                  <a:pt x="750726" y="676868"/>
                  <a:pt x="751009" y="682376"/>
                  <a:pt x="753339" y="687036"/>
                </a:cubicBezTo>
                <a:cubicBezTo>
                  <a:pt x="757230" y="694819"/>
                  <a:pt x="765754" y="706233"/>
                  <a:pt x="773110" y="711750"/>
                </a:cubicBezTo>
                <a:cubicBezTo>
                  <a:pt x="782615" y="718878"/>
                  <a:pt x="791495" y="727763"/>
                  <a:pt x="802766" y="731520"/>
                </a:cubicBezTo>
                <a:lnTo>
                  <a:pt x="832422" y="741406"/>
                </a:lnTo>
                <a:cubicBezTo>
                  <a:pt x="861318" y="737278"/>
                  <a:pt x="865707" y="737304"/>
                  <a:pt x="891734" y="731520"/>
                </a:cubicBezTo>
                <a:cubicBezTo>
                  <a:pt x="898365" y="730046"/>
                  <a:pt x="904821" y="727793"/>
                  <a:pt x="911505" y="726578"/>
                </a:cubicBezTo>
                <a:cubicBezTo>
                  <a:pt x="922967" y="724494"/>
                  <a:pt x="934571" y="723283"/>
                  <a:pt x="946104" y="721635"/>
                </a:cubicBezTo>
                <a:cubicBezTo>
                  <a:pt x="969170" y="723283"/>
                  <a:pt x="992433" y="723148"/>
                  <a:pt x="1015302" y="726578"/>
                </a:cubicBezTo>
                <a:cubicBezTo>
                  <a:pt x="1025607" y="728124"/>
                  <a:pt x="1035073" y="733168"/>
                  <a:pt x="1044958" y="736463"/>
                </a:cubicBezTo>
                <a:lnTo>
                  <a:pt x="1059786" y="741406"/>
                </a:lnTo>
                <a:cubicBezTo>
                  <a:pt x="1064729" y="743054"/>
                  <a:pt x="1069505" y="745327"/>
                  <a:pt x="1074614" y="746349"/>
                </a:cubicBezTo>
                <a:lnTo>
                  <a:pt x="1099328" y="751291"/>
                </a:lnTo>
                <a:cubicBezTo>
                  <a:pt x="1147563" y="783450"/>
                  <a:pt x="1072582" y="733063"/>
                  <a:pt x="1133927" y="776005"/>
                </a:cubicBezTo>
                <a:cubicBezTo>
                  <a:pt x="1143660" y="782818"/>
                  <a:pt x="1153698" y="789186"/>
                  <a:pt x="1163583" y="795776"/>
                </a:cubicBezTo>
                <a:cubicBezTo>
                  <a:pt x="1168526" y="799071"/>
                  <a:pt x="1174211" y="801461"/>
                  <a:pt x="1178411" y="805661"/>
                </a:cubicBezTo>
                <a:cubicBezTo>
                  <a:pt x="1185001" y="812251"/>
                  <a:pt x="1193012" y="817677"/>
                  <a:pt x="1198182" y="825432"/>
                </a:cubicBezTo>
                <a:lnTo>
                  <a:pt x="1217953" y="855088"/>
                </a:lnTo>
                <a:cubicBezTo>
                  <a:pt x="1219601" y="861678"/>
                  <a:pt x="1221681" y="868175"/>
                  <a:pt x="1222896" y="874859"/>
                </a:cubicBezTo>
                <a:cubicBezTo>
                  <a:pt x="1233212" y="931601"/>
                  <a:pt x="1222534" y="888064"/>
                  <a:pt x="1232781" y="934171"/>
                </a:cubicBezTo>
                <a:cubicBezTo>
                  <a:pt x="1240506" y="968929"/>
                  <a:pt x="1234412" y="939880"/>
                  <a:pt x="1242666" y="968770"/>
                </a:cubicBezTo>
                <a:cubicBezTo>
                  <a:pt x="1244532" y="975302"/>
                  <a:pt x="1245961" y="981951"/>
                  <a:pt x="1247609" y="988541"/>
                </a:cubicBezTo>
                <a:cubicBezTo>
                  <a:pt x="1258930" y="1135702"/>
                  <a:pt x="1258458" y="1103440"/>
                  <a:pt x="1247609" y="1349358"/>
                </a:cubicBezTo>
                <a:cubicBezTo>
                  <a:pt x="1246689" y="1370202"/>
                  <a:pt x="1238098" y="1385120"/>
                  <a:pt x="1232781" y="1403728"/>
                </a:cubicBezTo>
                <a:cubicBezTo>
                  <a:pt x="1225926" y="1427718"/>
                  <a:pt x="1229014" y="1421699"/>
                  <a:pt x="1222896" y="1448212"/>
                </a:cubicBezTo>
                <a:cubicBezTo>
                  <a:pt x="1201741" y="1539885"/>
                  <a:pt x="1221144" y="1456812"/>
                  <a:pt x="1208067" y="1502582"/>
                </a:cubicBezTo>
                <a:cubicBezTo>
                  <a:pt x="1195655" y="1546026"/>
                  <a:pt x="1210034" y="1501629"/>
                  <a:pt x="1198182" y="1537181"/>
                </a:cubicBezTo>
                <a:cubicBezTo>
                  <a:pt x="1196534" y="1550362"/>
                  <a:pt x="1196226" y="1563780"/>
                  <a:pt x="1193239" y="1576723"/>
                </a:cubicBezTo>
                <a:cubicBezTo>
                  <a:pt x="1191244" y="1585368"/>
                  <a:pt x="1186469" y="1593129"/>
                  <a:pt x="1183354" y="1601436"/>
                </a:cubicBezTo>
                <a:cubicBezTo>
                  <a:pt x="1174584" y="1624822"/>
                  <a:pt x="1183522" y="1608597"/>
                  <a:pt x="1168526" y="1631092"/>
                </a:cubicBezTo>
                <a:cubicBezTo>
                  <a:pt x="1155451" y="1683390"/>
                  <a:pt x="1173202" y="1621807"/>
                  <a:pt x="1153698" y="1665691"/>
                </a:cubicBezTo>
                <a:cubicBezTo>
                  <a:pt x="1149466" y="1675213"/>
                  <a:pt x="1147107" y="1685462"/>
                  <a:pt x="1143812" y="1695347"/>
                </a:cubicBezTo>
                <a:cubicBezTo>
                  <a:pt x="1142164" y="1700290"/>
                  <a:pt x="1142554" y="1706492"/>
                  <a:pt x="1138870" y="1710176"/>
                </a:cubicBezTo>
                <a:lnTo>
                  <a:pt x="1128984" y="1720061"/>
                </a:lnTo>
                <a:cubicBezTo>
                  <a:pt x="1117625" y="1754138"/>
                  <a:pt x="1126467" y="1742349"/>
                  <a:pt x="1109213" y="1759603"/>
                </a:cubicBezTo>
                <a:cubicBezTo>
                  <a:pt x="1107566" y="1764546"/>
                  <a:pt x="1106952" y="1769964"/>
                  <a:pt x="1104271" y="1774431"/>
                </a:cubicBezTo>
                <a:cubicBezTo>
                  <a:pt x="1100537" y="1780655"/>
                  <a:pt x="1085066" y="1791753"/>
                  <a:pt x="1079557" y="1794201"/>
                </a:cubicBezTo>
                <a:cubicBezTo>
                  <a:pt x="1070035" y="1798433"/>
                  <a:pt x="1059786" y="1800792"/>
                  <a:pt x="1049901" y="1804087"/>
                </a:cubicBezTo>
                <a:lnTo>
                  <a:pt x="1035073" y="1809030"/>
                </a:lnTo>
                <a:cubicBezTo>
                  <a:pt x="1015763" y="1828338"/>
                  <a:pt x="1036025" y="1811025"/>
                  <a:pt x="1010359" y="1823858"/>
                </a:cubicBezTo>
                <a:cubicBezTo>
                  <a:pt x="1005046" y="1826515"/>
                  <a:pt x="1000959" y="1831330"/>
                  <a:pt x="995531" y="1833743"/>
                </a:cubicBezTo>
                <a:cubicBezTo>
                  <a:pt x="955469" y="1851548"/>
                  <a:pt x="932627" y="1845585"/>
                  <a:pt x="881849" y="1848571"/>
                </a:cubicBezTo>
                <a:cubicBezTo>
                  <a:pt x="860431" y="1846924"/>
                  <a:pt x="838910" y="1846293"/>
                  <a:pt x="817594" y="1843629"/>
                </a:cubicBezTo>
                <a:cubicBezTo>
                  <a:pt x="801029" y="1841558"/>
                  <a:pt x="802656" y="1836159"/>
                  <a:pt x="787938" y="1828800"/>
                </a:cubicBezTo>
                <a:cubicBezTo>
                  <a:pt x="783278" y="1826470"/>
                  <a:pt x="778053" y="1825505"/>
                  <a:pt x="773110" y="1823858"/>
                </a:cubicBezTo>
                <a:cubicBezTo>
                  <a:pt x="753799" y="1804547"/>
                  <a:pt x="774063" y="1821864"/>
                  <a:pt x="748396" y="1809030"/>
                </a:cubicBezTo>
                <a:cubicBezTo>
                  <a:pt x="743083" y="1806373"/>
                  <a:pt x="738996" y="1801557"/>
                  <a:pt x="733568" y="1799144"/>
                </a:cubicBezTo>
                <a:cubicBezTo>
                  <a:pt x="724046" y="1794912"/>
                  <a:pt x="713797" y="1792554"/>
                  <a:pt x="703912" y="1789259"/>
                </a:cubicBezTo>
                <a:cubicBezTo>
                  <a:pt x="698969" y="1787611"/>
                  <a:pt x="693419" y="1787206"/>
                  <a:pt x="689084" y="1784316"/>
                </a:cubicBezTo>
                <a:cubicBezTo>
                  <a:pt x="673408" y="1773866"/>
                  <a:pt x="661108" y="1767066"/>
                  <a:pt x="649542" y="1749717"/>
                </a:cubicBezTo>
                <a:cubicBezTo>
                  <a:pt x="637072" y="1731012"/>
                  <a:pt x="643858" y="1739089"/>
                  <a:pt x="629771" y="1725004"/>
                </a:cubicBezTo>
                <a:cubicBezTo>
                  <a:pt x="628124" y="1718414"/>
                  <a:pt x="629302" y="1710345"/>
                  <a:pt x="624829" y="1705233"/>
                </a:cubicBezTo>
                <a:cubicBezTo>
                  <a:pt x="617005" y="1696292"/>
                  <a:pt x="605058" y="1692052"/>
                  <a:pt x="595172" y="1685462"/>
                </a:cubicBezTo>
                <a:cubicBezTo>
                  <a:pt x="585441" y="1678975"/>
                  <a:pt x="577504" y="1675084"/>
                  <a:pt x="570459" y="1665691"/>
                </a:cubicBezTo>
                <a:cubicBezTo>
                  <a:pt x="563331" y="1656186"/>
                  <a:pt x="554445" y="1647306"/>
                  <a:pt x="550688" y="1636035"/>
                </a:cubicBezTo>
                <a:cubicBezTo>
                  <a:pt x="544271" y="1616786"/>
                  <a:pt x="549429" y="1624891"/>
                  <a:pt x="535860" y="1611321"/>
                </a:cubicBezTo>
                <a:lnTo>
                  <a:pt x="521032" y="1566837"/>
                </a:lnTo>
                <a:lnTo>
                  <a:pt x="516089" y="1552009"/>
                </a:lnTo>
                <a:cubicBezTo>
                  <a:pt x="503284" y="1449572"/>
                  <a:pt x="510951" y="1521464"/>
                  <a:pt x="506204" y="1319702"/>
                </a:cubicBezTo>
                <a:cubicBezTo>
                  <a:pt x="504421" y="1243917"/>
                  <a:pt x="505627" y="1168018"/>
                  <a:pt x="501261" y="1092338"/>
                </a:cubicBezTo>
                <a:cubicBezTo>
                  <a:pt x="500661" y="1081935"/>
                  <a:pt x="494671" y="1072567"/>
                  <a:pt x="491376" y="1062681"/>
                </a:cubicBezTo>
                <a:cubicBezTo>
                  <a:pt x="484283" y="1041401"/>
                  <a:pt x="487699" y="1052917"/>
                  <a:pt x="481490" y="1028083"/>
                </a:cubicBezTo>
                <a:cubicBezTo>
                  <a:pt x="479842" y="1013255"/>
                  <a:pt x="479000" y="998315"/>
                  <a:pt x="476547" y="983598"/>
                </a:cubicBezTo>
                <a:cubicBezTo>
                  <a:pt x="475691" y="978459"/>
                  <a:pt x="474633" y="973010"/>
                  <a:pt x="471605" y="968770"/>
                </a:cubicBezTo>
                <a:cubicBezTo>
                  <a:pt x="466188" y="961186"/>
                  <a:pt x="459589" y="954169"/>
                  <a:pt x="451834" y="948999"/>
                </a:cubicBezTo>
                <a:cubicBezTo>
                  <a:pt x="438418" y="940055"/>
                  <a:pt x="426823" y="933726"/>
                  <a:pt x="417235" y="919343"/>
                </a:cubicBezTo>
                <a:cubicBezTo>
                  <a:pt x="413940" y="914400"/>
                  <a:pt x="411061" y="909154"/>
                  <a:pt x="407350" y="904515"/>
                </a:cubicBezTo>
                <a:cubicBezTo>
                  <a:pt x="401685" y="897434"/>
                  <a:pt x="390605" y="888286"/>
                  <a:pt x="382636" y="884744"/>
                </a:cubicBezTo>
                <a:cubicBezTo>
                  <a:pt x="351161" y="870755"/>
                  <a:pt x="330180" y="872275"/>
                  <a:pt x="293667" y="864973"/>
                </a:cubicBezTo>
                <a:cubicBezTo>
                  <a:pt x="285429" y="863326"/>
                  <a:pt x="277140" y="861920"/>
                  <a:pt x="268954" y="860031"/>
                </a:cubicBezTo>
                <a:cubicBezTo>
                  <a:pt x="191456" y="842147"/>
                  <a:pt x="261165" y="856495"/>
                  <a:pt x="204699" y="845203"/>
                </a:cubicBezTo>
                <a:cubicBezTo>
                  <a:pt x="198109" y="841908"/>
                  <a:pt x="191769" y="838054"/>
                  <a:pt x="184928" y="835317"/>
                </a:cubicBezTo>
                <a:cubicBezTo>
                  <a:pt x="175253" y="831447"/>
                  <a:pt x="155272" y="825432"/>
                  <a:pt x="155272" y="825432"/>
                </a:cubicBezTo>
                <a:cubicBezTo>
                  <a:pt x="151977" y="822137"/>
                  <a:pt x="149554" y="817630"/>
                  <a:pt x="145386" y="815546"/>
                </a:cubicBezTo>
                <a:cubicBezTo>
                  <a:pt x="139310" y="812508"/>
                  <a:pt x="132147" y="812470"/>
                  <a:pt x="125616" y="810604"/>
                </a:cubicBezTo>
                <a:cubicBezTo>
                  <a:pt x="114084" y="807309"/>
                  <a:pt x="100902" y="802366"/>
                  <a:pt x="91017" y="795776"/>
                </a:cubicBezTo>
                <a:cubicBezTo>
                  <a:pt x="87139" y="793191"/>
                  <a:pt x="84770" y="788801"/>
                  <a:pt x="81131" y="785890"/>
                </a:cubicBezTo>
                <a:cubicBezTo>
                  <a:pt x="76492" y="782179"/>
                  <a:pt x="70813" y="779871"/>
                  <a:pt x="66303" y="776005"/>
                </a:cubicBezTo>
                <a:cubicBezTo>
                  <a:pt x="59227" y="769940"/>
                  <a:pt x="53122" y="762824"/>
                  <a:pt x="46532" y="756234"/>
                </a:cubicBezTo>
                <a:lnTo>
                  <a:pt x="31704" y="741406"/>
                </a:lnTo>
                <a:cubicBezTo>
                  <a:pt x="28409" y="738111"/>
                  <a:pt x="24404" y="735397"/>
                  <a:pt x="21819" y="731520"/>
                </a:cubicBezTo>
                <a:lnTo>
                  <a:pt x="11933" y="716692"/>
                </a:lnTo>
                <a:cubicBezTo>
                  <a:pt x="-9859" y="651307"/>
                  <a:pt x="3190" y="696140"/>
                  <a:pt x="11933" y="538755"/>
                </a:cubicBezTo>
                <a:cubicBezTo>
                  <a:pt x="12222" y="533553"/>
                  <a:pt x="15445" y="528937"/>
                  <a:pt x="16876" y="523927"/>
                </a:cubicBezTo>
                <a:cubicBezTo>
                  <a:pt x="18742" y="517395"/>
                  <a:pt x="20604" y="510840"/>
                  <a:pt x="21819" y="504156"/>
                </a:cubicBezTo>
                <a:cubicBezTo>
                  <a:pt x="25765" y="482454"/>
                  <a:pt x="26922" y="461419"/>
                  <a:pt x="31704" y="439901"/>
                </a:cubicBezTo>
                <a:cubicBezTo>
                  <a:pt x="32834" y="434815"/>
                  <a:pt x="34999" y="430016"/>
                  <a:pt x="36647" y="425073"/>
                </a:cubicBezTo>
                <a:cubicBezTo>
                  <a:pt x="40160" y="375890"/>
                  <a:pt x="37390" y="358588"/>
                  <a:pt x="51475" y="316333"/>
                </a:cubicBezTo>
                <a:cubicBezTo>
                  <a:pt x="62834" y="282256"/>
                  <a:pt x="53992" y="294045"/>
                  <a:pt x="71246" y="276792"/>
                </a:cubicBezTo>
                <a:cubicBezTo>
                  <a:pt x="85249" y="234787"/>
                  <a:pt x="65720" y="286002"/>
                  <a:pt x="86074" y="252078"/>
                </a:cubicBezTo>
                <a:cubicBezTo>
                  <a:pt x="104717" y="221005"/>
                  <a:pt x="65454" y="252927"/>
                  <a:pt x="110787" y="207594"/>
                </a:cubicBezTo>
                <a:lnTo>
                  <a:pt x="130558" y="187823"/>
                </a:lnTo>
                <a:cubicBezTo>
                  <a:pt x="132206" y="182880"/>
                  <a:pt x="133171" y="177655"/>
                  <a:pt x="135501" y="172995"/>
                </a:cubicBezTo>
                <a:cubicBezTo>
                  <a:pt x="141737" y="160524"/>
                  <a:pt x="146077" y="157476"/>
                  <a:pt x="155272" y="148281"/>
                </a:cubicBezTo>
                <a:cubicBezTo>
                  <a:pt x="161487" y="129634"/>
                  <a:pt x="162988" y="120794"/>
                  <a:pt x="179985" y="103797"/>
                </a:cubicBezTo>
                <a:cubicBezTo>
                  <a:pt x="186575" y="97207"/>
                  <a:pt x="194586" y="91781"/>
                  <a:pt x="199756" y="84026"/>
                </a:cubicBezTo>
                <a:cubicBezTo>
                  <a:pt x="212531" y="64863"/>
                  <a:pt x="204005" y="71076"/>
                  <a:pt x="224470" y="64256"/>
                </a:cubicBezTo>
                <a:cubicBezTo>
                  <a:pt x="248334" y="40390"/>
                  <a:pt x="218013" y="69421"/>
                  <a:pt x="249183" y="44485"/>
                </a:cubicBezTo>
                <a:cubicBezTo>
                  <a:pt x="252822" y="41574"/>
                  <a:pt x="228589" y="11533"/>
                  <a:pt x="224470" y="4943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7F52A3D1-B57E-66C2-68D4-D2BB9C769E35}"/>
              </a:ext>
            </a:extLst>
          </p:cNvPr>
          <p:cNvSpPr/>
          <p:nvPr/>
        </p:nvSpPr>
        <p:spPr>
          <a:xfrm>
            <a:off x="4082326" y="2370445"/>
            <a:ext cx="778525" cy="727113"/>
          </a:xfrm>
          <a:custGeom>
            <a:avLst/>
            <a:gdLst>
              <a:gd name="connsiteX0" fmla="*/ 319489 w 583894"/>
              <a:gd name="connsiteY0" fmla="*/ 209320 h 545335"/>
              <a:gd name="connsiteX1" fmla="*/ 319489 w 583894"/>
              <a:gd name="connsiteY1" fmla="*/ 209320 h 545335"/>
              <a:gd name="connsiteX2" fmla="*/ 358048 w 583894"/>
              <a:gd name="connsiteY2" fmla="*/ 176269 h 545335"/>
              <a:gd name="connsiteX3" fmla="*/ 385590 w 583894"/>
              <a:gd name="connsiteY3" fmla="*/ 148727 h 545335"/>
              <a:gd name="connsiteX4" fmla="*/ 396607 w 583894"/>
              <a:gd name="connsiteY4" fmla="*/ 132202 h 545335"/>
              <a:gd name="connsiteX5" fmla="*/ 402116 w 583894"/>
              <a:gd name="connsiteY5" fmla="*/ 115677 h 545335"/>
              <a:gd name="connsiteX6" fmla="*/ 418641 w 583894"/>
              <a:gd name="connsiteY6" fmla="*/ 99151 h 545335"/>
              <a:gd name="connsiteX7" fmla="*/ 424149 w 583894"/>
              <a:gd name="connsiteY7" fmla="*/ 82626 h 545335"/>
              <a:gd name="connsiteX8" fmla="*/ 490251 w 583894"/>
              <a:gd name="connsiteY8" fmla="*/ 27542 h 545335"/>
              <a:gd name="connsiteX9" fmla="*/ 506776 w 583894"/>
              <a:gd name="connsiteY9" fmla="*/ 16525 h 545335"/>
              <a:gd name="connsiteX10" fmla="*/ 523301 w 583894"/>
              <a:gd name="connsiteY10" fmla="*/ 5508 h 545335"/>
              <a:gd name="connsiteX11" fmla="*/ 539826 w 583894"/>
              <a:gd name="connsiteY11" fmla="*/ 0 h 545335"/>
              <a:gd name="connsiteX12" fmla="*/ 567369 w 583894"/>
              <a:gd name="connsiteY12" fmla="*/ 5508 h 545335"/>
              <a:gd name="connsiteX13" fmla="*/ 583894 w 583894"/>
              <a:gd name="connsiteY13" fmla="*/ 38559 h 545335"/>
              <a:gd name="connsiteX14" fmla="*/ 578385 w 583894"/>
              <a:gd name="connsiteY14" fmla="*/ 132202 h 545335"/>
              <a:gd name="connsiteX15" fmla="*/ 572877 w 583894"/>
              <a:gd name="connsiteY15" fmla="*/ 170761 h 545335"/>
              <a:gd name="connsiteX16" fmla="*/ 567369 w 583894"/>
              <a:gd name="connsiteY16" fmla="*/ 214829 h 545335"/>
              <a:gd name="connsiteX17" fmla="*/ 561860 w 583894"/>
              <a:gd name="connsiteY17" fmla="*/ 291947 h 545335"/>
              <a:gd name="connsiteX18" fmla="*/ 556352 w 583894"/>
              <a:gd name="connsiteY18" fmla="*/ 313980 h 545335"/>
              <a:gd name="connsiteX19" fmla="*/ 550843 w 583894"/>
              <a:gd name="connsiteY19" fmla="*/ 341523 h 545335"/>
              <a:gd name="connsiteX20" fmla="*/ 539826 w 583894"/>
              <a:gd name="connsiteY20" fmla="*/ 457200 h 545335"/>
              <a:gd name="connsiteX21" fmla="*/ 528810 w 583894"/>
              <a:gd name="connsiteY21" fmla="*/ 490250 h 545335"/>
              <a:gd name="connsiteX22" fmla="*/ 523301 w 583894"/>
              <a:gd name="connsiteY22" fmla="*/ 506776 h 545335"/>
              <a:gd name="connsiteX23" fmla="*/ 490251 w 583894"/>
              <a:gd name="connsiteY23" fmla="*/ 523301 h 545335"/>
              <a:gd name="connsiteX24" fmla="*/ 468217 w 583894"/>
              <a:gd name="connsiteY24" fmla="*/ 495759 h 545335"/>
              <a:gd name="connsiteX25" fmla="*/ 435166 w 583894"/>
              <a:gd name="connsiteY25" fmla="*/ 462708 h 545335"/>
              <a:gd name="connsiteX26" fmla="*/ 418641 w 583894"/>
              <a:gd name="connsiteY26" fmla="*/ 446183 h 545335"/>
              <a:gd name="connsiteX27" fmla="*/ 407624 w 583894"/>
              <a:gd name="connsiteY27" fmla="*/ 429657 h 545335"/>
              <a:gd name="connsiteX28" fmla="*/ 341523 w 583894"/>
              <a:gd name="connsiteY28" fmla="*/ 396607 h 545335"/>
              <a:gd name="connsiteX29" fmla="*/ 324998 w 583894"/>
              <a:gd name="connsiteY29" fmla="*/ 391098 h 545335"/>
              <a:gd name="connsiteX30" fmla="*/ 242371 w 583894"/>
              <a:gd name="connsiteY30" fmla="*/ 396607 h 545335"/>
              <a:gd name="connsiteX31" fmla="*/ 231354 w 583894"/>
              <a:gd name="connsiteY31" fmla="*/ 429657 h 545335"/>
              <a:gd name="connsiteX32" fmla="*/ 220337 w 583894"/>
              <a:gd name="connsiteY32" fmla="*/ 446183 h 545335"/>
              <a:gd name="connsiteX33" fmla="*/ 198304 w 583894"/>
              <a:gd name="connsiteY33" fmla="*/ 479233 h 545335"/>
              <a:gd name="connsiteX34" fmla="*/ 187287 w 583894"/>
              <a:gd name="connsiteY34" fmla="*/ 495759 h 545335"/>
              <a:gd name="connsiteX35" fmla="*/ 154236 w 583894"/>
              <a:gd name="connsiteY35" fmla="*/ 517792 h 545335"/>
              <a:gd name="connsiteX36" fmla="*/ 121185 w 583894"/>
              <a:gd name="connsiteY36" fmla="*/ 545335 h 545335"/>
              <a:gd name="connsiteX37" fmla="*/ 104660 w 583894"/>
              <a:gd name="connsiteY37" fmla="*/ 539826 h 545335"/>
              <a:gd name="connsiteX38" fmla="*/ 88135 w 583894"/>
              <a:gd name="connsiteY38" fmla="*/ 506776 h 545335"/>
              <a:gd name="connsiteX39" fmla="*/ 82626 w 583894"/>
              <a:gd name="connsiteY39" fmla="*/ 462708 h 545335"/>
              <a:gd name="connsiteX40" fmla="*/ 60593 w 583894"/>
              <a:gd name="connsiteY40" fmla="*/ 407624 h 545335"/>
              <a:gd name="connsiteX41" fmla="*/ 38559 w 583894"/>
              <a:gd name="connsiteY41" fmla="*/ 352539 h 545335"/>
              <a:gd name="connsiteX42" fmla="*/ 27542 w 583894"/>
              <a:gd name="connsiteY42" fmla="*/ 275421 h 545335"/>
              <a:gd name="connsiteX43" fmla="*/ 11017 w 583894"/>
              <a:gd name="connsiteY43" fmla="*/ 220337 h 545335"/>
              <a:gd name="connsiteX44" fmla="*/ 5508 w 583894"/>
              <a:gd name="connsiteY44" fmla="*/ 198303 h 545335"/>
              <a:gd name="connsiteX45" fmla="*/ 0 w 583894"/>
              <a:gd name="connsiteY45" fmla="*/ 143219 h 545335"/>
              <a:gd name="connsiteX46" fmla="*/ 16525 w 583894"/>
              <a:gd name="connsiteY46" fmla="*/ 60592 h 545335"/>
              <a:gd name="connsiteX47" fmla="*/ 33051 w 583894"/>
              <a:gd name="connsiteY47" fmla="*/ 27542 h 545335"/>
              <a:gd name="connsiteX48" fmla="*/ 49576 w 583894"/>
              <a:gd name="connsiteY48" fmla="*/ 16525 h 545335"/>
              <a:gd name="connsiteX49" fmla="*/ 115677 w 583894"/>
              <a:gd name="connsiteY49" fmla="*/ 0 h 545335"/>
              <a:gd name="connsiteX50" fmla="*/ 159745 w 583894"/>
              <a:gd name="connsiteY50" fmla="*/ 5508 h 545335"/>
              <a:gd name="connsiteX51" fmla="*/ 192795 w 583894"/>
              <a:gd name="connsiteY51" fmla="*/ 71609 h 545335"/>
              <a:gd name="connsiteX52" fmla="*/ 220337 w 583894"/>
              <a:gd name="connsiteY52" fmla="*/ 121185 h 545335"/>
              <a:gd name="connsiteX53" fmla="*/ 236863 w 583894"/>
              <a:gd name="connsiteY53" fmla="*/ 132202 h 545335"/>
              <a:gd name="connsiteX54" fmla="*/ 275422 w 583894"/>
              <a:gd name="connsiteY54" fmla="*/ 176269 h 545335"/>
              <a:gd name="connsiteX55" fmla="*/ 302964 w 583894"/>
              <a:gd name="connsiteY55" fmla="*/ 198303 h 545335"/>
              <a:gd name="connsiteX56" fmla="*/ 319489 w 583894"/>
              <a:gd name="connsiteY56" fmla="*/ 209320 h 54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83894" h="545335">
                <a:moveTo>
                  <a:pt x="319489" y="209320"/>
                </a:moveTo>
                <a:lnTo>
                  <a:pt x="319489" y="209320"/>
                </a:lnTo>
                <a:cubicBezTo>
                  <a:pt x="332342" y="198303"/>
                  <a:pt x="346078" y="188239"/>
                  <a:pt x="358048" y="176269"/>
                </a:cubicBezTo>
                <a:cubicBezTo>
                  <a:pt x="394771" y="139546"/>
                  <a:pt x="341523" y="178106"/>
                  <a:pt x="385590" y="148727"/>
                </a:cubicBezTo>
                <a:cubicBezTo>
                  <a:pt x="389262" y="143219"/>
                  <a:pt x="393646" y="138123"/>
                  <a:pt x="396607" y="132202"/>
                </a:cubicBezTo>
                <a:cubicBezTo>
                  <a:pt x="399204" y="127009"/>
                  <a:pt x="398895" y="120508"/>
                  <a:pt x="402116" y="115677"/>
                </a:cubicBezTo>
                <a:cubicBezTo>
                  <a:pt x="406437" y="109195"/>
                  <a:pt x="413133" y="104660"/>
                  <a:pt x="418641" y="99151"/>
                </a:cubicBezTo>
                <a:cubicBezTo>
                  <a:pt x="420477" y="93643"/>
                  <a:pt x="420584" y="87209"/>
                  <a:pt x="424149" y="82626"/>
                </a:cubicBezTo>
                <a:cubicBezTo>
                  <a:pt x="446986" y="53264"/>
                  <a:pt x="460874" y="47127"/>
                  <a:pt x="490251" y="27542"/>
                </a:cubicBezTo>
                <a:lnTo>
                  <a:pt x="506776" y="16525"/>
                </a:lnTo>
                <a:cubicBezTo>
                  <a:pt x="512284" y="12853"/>
                  <a:pt x="517020" y="7601"/>
                  <a:pt x="523301" y="5508"/>
                </a:cubicBezTo>
                <a:lnTo>
                  <a:pt x="539826" y="0"/>
                </a:lnTo>
                <a:cubicBezTo>
                  <a:pt x="549007" y="1836"/>
                  <a:pt x="559240" y="863"/>
                  <a:pt x="567369" y="5508"/>
                </a:cubicBezTo>
                <a:cubicBezTo>
                  <a:pt x="576161" y="10532"/>
                  <a:pt x="581067" y="30078"/>
                  <a:pt x="583894" y="38559"/>
                </a:cubicBezTo>
                <a:cubicBezTo>
                  <a:pt x="582058" y="69773"/>
                  <a:pt x="580982" y="101042"/>
                  <a:pt x="578385" y="132202"/>
                </a:cubicBezTo>
                <a:cubicBezTo>
                  <a:pt x="577307" y="145141"/>
                  <a:pt x="574593" y="157891"/>
                  <a:pt x="572877" y="170761"/>
                </a:cubicBezTo>
                <a:cubicBezTo>
                  <a:pt x="570921" y="185435"/>
                  <a:pt x="568709" y="200086"/>
                  <a:pt x="567369" y="214829"/>
                </a:cubicBezTo>
                <a:cubicBezTo>
                  <a:pt x="565036" y="240495"/>
                  <a:pt x="564706" y="266333"/>
                  <a:pt x="561860" y="291947"/>
                </a:cubicBezTo>
                <a:cubicBezTo>
                  <a:pt x="561024" y="299471"/>
                  <a:pt x="557994" y="306590"/>
                  <a:pt x="556352" y="313980"/>
                </a:cubicBezTo>
                <a:cubicBezTo>
                  <a:pt x="554321" y="323120"/>
                  <a:pt x="552679" y="332342"/>
                  <a:pt x="550843" y="341523"/>
                </a:cubicBezTo>
                <a:cubicBezTo>
                  <a:pt x="549682" y="356611"/>
                  <a:pt x="544914" y="433454"/>
                  <a:pt x="539826" y="457200"/>
                </a:cubicBezTo>
                <a:cubicBezTo>
                  <a:pt x="537393" y="468555"/>
                  <a:pt x="532482" y="479233"/>
                  <a:pt x="528810" y="490250"/>
                </a:cubicBezTo>
                <a:cubicBezTo>
                  <a:pt x="526974" y="495759"/>
                  <a:pt x="528133" y="503555"/>
                  <a:pt x="523301" y="506776"/>
                </a:cubicBezTo>
                <a:cubicBezTo>
                  <a:pt x="501945" y="521013"/>
                  <a:pt x="513056" y="515698"/>
                  <a:pt x="490251" y="523301"/>
                </a:cubicBezTo>
                <a:cubicBezTo>
                  <a:pt x="444890" y="493061"/>
                  <a:pt x="496870" y="532599"/>
                  <a:pt x="468217" y="495759"/>
                </a:cubicBezTo>
                <a:cubicBezTo>
                  <a:pt x="458652" y="483461"/>
                  <a:pt x="446183" y="473725"/>
                  <a:pt x="435166" y="462708"/>
                </a:cubicBezTo>
                <a:cubicBezTo>
                  <a:pt x="429658" y="457200"/>
                  <a:pt x="422962" y="452665"/>
                  <a:pt x="418641" y="446183"/>
                </a:cubicBezTo>
                <a:cubicBezTo>
                  <a:pt x="414969" y="440674"/>
                  <a:pt x="412606" y="434017"/>
                  <a:pt x="407624" y="429657"/>
                </a:cubicBezTo>
                <a:cubicBezTo>
                  <a:pt x="381340" y="406659"/>
                  <a:pt x="372724" y="407008"/>
                  <a:pt x="341523" y="396607"/>
                </a:cubicBezTo>
                <a:lnTo>
                  <a:pt x="324998" y="391098"/>
                </a:lnTo>
                <a:cubicBezTo>
                  <a:pt x="297456" y="392934"/>
                  <a:pt x="267895" y="386097"/>
                  <a:pt x="242371" y="396607"/>
                </a:cubicBezTo>
                <a:cubicBezTo>
                  <a:pt x="231633" y="401028"/>
                  <a:pt x="237795" y="419995"/>
                  <a:pt x="231354" y="429657"/>
                </a:cubicBezTo>
                <a:lnTo>
                  <a:pt x="220337" y="446183"/>
                </a:lnTo>
                <a:cubicBezTo>
                  <a:pt x="210657" y="475224"/>
                  <a:pt x="221227" y="451725"/>
                  <a:pt x="198304" y="479233"/>
                </a:cubicBezTo>
                <a:cubicBezTo>
                  <a:pt x="194066" y="484319"/>
                  <a:pt x="192269" y="491399"/>
                  <a:pt x="187287" y="495759"/>
                </a:cubicBezTo>
                <a:cubicBezTo>
                  <a:pt x="177322" y="504478"/>
                  <a:pt x="163598" y="508429"/>
                  <a:pt x="154236" y="517792"/>
                </a:cubicBezTo>
                <a:cubicBezTo>
                  <a:pt x="133030" y="539000"/>
                  <a:pt x="144193" y="529997"/>
                  <a:pt x="121185" y="545335"/>
                </a:cubicBezTo>
                <a:cubicBezTo>
                  <a:pt x="115677" y="543499"/>
                  <a:pt x="109194" y="543453"/>
                  <a:pt x="104660" y="539826"/>
                </a:cubicBezTo>
                <a:cubicBezTo>
                  <a:pt x="94952" y="532059"/>
                  <a:pt x="91764" y="517663"/>
                  <a:pt x="88135" y="506776"/>
                </a:cubicBezTo>
                <a:cubicBezTo>
                  <a:pt x="86299" y="492087"/>
                  <a:pt x="85728" y="477183"/>
                  <a:pt x="82626" y="462708"/>
                </a:cubicBezTo>
                <a:cubicBezTo>
                  <a:pt x="74192" y="423350"/>
                  <a:pt x="73142" y="438995"/>
                  <a:pt x="60593" y="407624"/>
                </a:cubicBezTo>
                <a:cubicBezTo>
                  <a:pt x="33363" y="339550"/>
                  <a:pt x="64398" y="404216"/>
                  <a:pt x="38559" y="352539"/>
                </a:cubicBezTo>
                <a:cubicBezTo>
                  <a:pt x="26007" y="302329"/>
                  <a:pt x="40066" y="363085"/>
                  <a:pt x="27542" y="275421"/>
                </a:cubicBezTo>
                <a:cubicBezTo>
                  <a:pt x="24628" y="255021"/>
                  <a:pt x="16129" y="240783"/>
                  <a:pt x="11017" y="220337"/>
                </a:cubicBezTo>
                <a:lnTo>
                  <a:pt x="5508" y="198303"/>
                </a:lnTo>
                <a:cubicBezTo>
                  <a:pt x="3672" y="179942"/>
                  <a:pt x="0" y="161672"/>
                  <a:pt x="0" y="143219"/>
                </a:cubicBezTo>
                <a:cubicBezTo>
                  <a:pt x="0" y="102474"/>
                  <a:pt x="4993" y="95187"/>
                  <a:pt x="16525" y="60592"/>
                </a:cubicBezTo>
                <a:cubicBezTo>
                  <a:pt x="21005" y="47152"/>
                  <a:pt x="22374" y="38219"/>
                  <a:pt x="33051" y="27542"/>
                </a:cubicBezTo>
                <a:cubicBezTo>
                  <a:pt x="37732" y="22861"/>
                  <a:pt x="43526" y="19214"/>
                  <a:pt x="49576" y="16525"/>
                </a:cubicBezTo>
                <a:cubicBezTo>
                  <a:pt x="75765" y="4885"/>
                  <a:pt x="87961" y="4619"/>
                  <a:pt x="115677" y="0"/>
                </a:cubicBezTo>
                <a:cubicBezTo>
                  <a:pt x="130366" y="1836"/>
                  <a:pt x="146958" y="-1951"/>
                  <a:pt x="159745" y="5508"/>
                </a:cubicBezTo>
                <a:cubicBezTo>
                  <a:pt x="177418" y="15817"/>
                  <a:pt x="187064" y="54418"/>
                  <a:pt x="192795" y="71609"/>
                </a:cubicBezTo>
                <a:cubicBezTo>
                  <a:pt x="198535" y="88829"/>
                  <a:pt x="204104" y="110363"/>
                  <a:pt x="220337" y="121185"/>
                </a:cubicBezTo>
                <a:lnTo>
                  <a:pt x="236863" y="132202"/>
                </a:lnTo>
                <a:cubicBezTo>
                  <a:pt x="262568" y="170762"/>
                  <a:pt x="247879" y="157909"/>
                  <a:pt x="275422" y="176269"/>
                </a:cubicBezTo>
                <a:cubicBezTo>
                  <a:pt x="287926" y="195027"/>
                  <a:pt x="281677" y="192982"/>
                  <a:pt x="302964" y="198303"/>
                </a:cubicBezTo>
                <a:cubicBezTo>
                  <a:pt x="304745" y="198748"/>
                  <a:pt x="316735" y="207484"/>
                  <a:pt x="319489" y="20932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90B20B-8D8C-13B2-7ED4-1277AA42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65127"/>
            <a:ext cx="11538690" cy="628888"/>
          </a:xfrm>
        </p:spPr>
        <p:txBody>
          <a:bodyPr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HEART DEVELOPMENT IN THE ZEBRAFISH: SIMILAR TO HUMANS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76E5D1-0F31-032B-423D-8A6930FBAE41}"/>
              </a:ext>
            </a:extLst>
          </p:cNvPr>
          <p:cNvGrpSpPr/>
          <p:nvPr/>
        </p:nvGrpSpPr>
        <p:grpSpPr>
          <a:xfrm>
            <a:off x="915476" y="1878881"/>
            <a:ext cx="980824" cy="1383396"/>
            <a:chOff x="3647789" y="1207159"/>
            <a:chExt cx="735618" cy="103754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B321942-AB9C-A1FA-B825-A58427BAA4DD}"/>
                </a:ext>
              </a:extLst>
            </p:cNvPr>
            <p:cNvSpPr/>
            <p:nvPr/>
          </p:nvSpPr>
          <p:spPr>
            <a:xfrm>
              <a:off x="3715194" y="1207159"/>
              <a:ext cx="105507" cy="3693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8F959D2-6995-9077-4994-A4C2A62C1AEE}"/>
                </a:ext>
              </a:extLst>
            </p:cNvPr>
            <p:cNvSpPr/>
            <p:nvPr/>
          </p:nvSpPr>
          <p:spPr>
            <a:xfrm>
              <a:off x="4210494" y="1207159"/>
              <a:ext cx="105507" cy="3693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8834A38-F6B9-B00C-8B55-8B533F0C079A}"/>
                </a:ext>
              </a:extLst>
            </p:cNvPr>
            <p:cNvSpPr/>
            <p:nvPr/>
          </p:nvSpPr>
          <p:spPr>
            <a:xfrm>
              <a:off x="3647789" y="1576491"/>
              <a:ext cx="111366" cy="668216"/>
            </a:xfrm>
            <a:custGeom>
              <a:avLst/>
              <a:gdLst>
                <a:gd name="connsiteX0" fmla="*/ 140677 w 140677"/>
                <a:gd name="connsiteY0" fmla="*/ 0 h 668216"/>
                <a:gd name="connsiteX1" fmla="*/ 140677 w 140677"/>
                <a:gd name="connsiteY1" fmla="*/ 0 h 668216"/>
                <a:gd name="connsiteX2" fmla="*/ 140677 w 140677"/>
                <a:gd name="connsiteY2" fmla="*/ 562708 h 668216"/>
                <a:gd name="connsiteX3" fmla="*/ 131885 w 140677"/>
                <a:gd name="connsiteY3" fmla="*/ 668216 h 668216"/>
                <a:gd name="connsiteX4" fmla="*/ 70339 w 140677"/>
                <a:gd name="connsiteY4" fmla="*/ 641839 h 668216"/>
                <a:gd name="connsiteX5" fmla="*/ 17585 w 140677"/>
                <a:gd name="connsiteY5" fmla="*/ 536331 h 668216"/>
                <a:gd name="connsiteX6" fmla="*/ 0 w 140677"/>
                <a:gd name="connsiteY6" fmla="*/ 474785 h 668216"/>
                <a:gd name="connsiteX7" fmla="*/ 8793 w 140677"/>
                <a:gd name="connsiteY7" fmla="*/ 290146 h 668216"/>
                <a:gd name="connsiteX8" fmla="*/ 17585 w 140677"/>
                <a:gd name="connsiteY8" fmla="*/ 254977 h 668216"/>
                <a:gd name="connsiteX9" fmla="*/ 35170 w 140677"/>
                <a:gd name="connsiteY9" fmla="*/ 149469 h 668216"/>
                <a:gd name="connsiteX10" fmla="*/ 52754 w 140677"/>
                <a:gd name="connsiteY10" fmla="*/ 96716 h 668216"/>
                <a:gd name="connsiteX11" fmla="*/ 79131 w 140677"/>
                <a:gd name="connsiteY11" fmla="*/ 43962 h 668216"/>
                <a:gd name="connsiteX12" fmla="*/ 140677 w 140677"/>
                <a:gd name="connsiteY12" fmla="*/ 0 h 66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677" h="668216">
                  <a:moveTo>
                    <a:pt x="140677" y="0"/>
                  </a:moveTo>
                  <a:lnTo>
                    <a:pt x="140677" y="0"/>
                  </a:lnTo>
                  <a:cubicBezTo>
                    <a:pt x="112555" y="253105"/>
                    <a:pt x="140677" y="-30877"/>
                    <a:pt x="140677" y="562708"/>
                  </a:cubicBezTo>
                  <a:cubicBezTo>
                    <a:pt x="140677" y="597999"/>
                    <a:pt x="134816" y="633047"/>
                    <a:pt x="131885" y="668216"/>
                  </a:cubicBezTo>
                  <a:cubicBezTo>
                    <a:pt x="108686" y="662416"/>
                    <a:pt x="87339" y="661267"/>
                    <a:pt x="70339" y="641839"/>
                  </a:cubicBezTo>
                  <a:cubicBezTo>
                    <a:pt x="33630" y="599886"/>
                    <a:pt x="34186" y="586135"/>
                    <a:pt x="17585" y="536331"/>
                  </a:cubicBezTo>
                  <a:cubicBezTo>
                    <a:pt x="4973" y="498496"/>
                    <a:pt x="11039" y="518938"/>
                    <a:pt x="0" y="474785"/>
                  </a:cubicBezTo>
                  <a:cubicBezTo>
                    <a:pt x="2931" y="413239"/>
                    <a:pt x="3879" y="351566"/>
                    <a:pt x="8793" y="290146"/>
                  </a:cubicBezTo>
                  <a:cubicBezTo>
                    <a:pt x="9757" y="278101"/>
                    <a:pt x="15423" y="266866"/>
                    <a:pt x="17585" y="254977"/>
                  </a:cubicBezTo>
                  <a:cubicBezTo>
                    <a:pt x="24450" y="217220"/>
                    <a:pt x="25226" y="185929"/>
                    <a:pt x="35170" y="149469"/>
                  </a:cubicBezTo>
                  <a:cubicBezTo>
                    <a:pt x="40047" y="131587"/>
                    <a:pt x="46893" y="114300"/>
                    <a:pt x="52754" y="96716"/>
                  </a:cubicBezTo>
                  <a:cubicBezTo>
                    <a:pt x="59025" y="77903"/>
                    <a:pt x="63092" y="57996"/>
                    <a:pt x="79131" y="43962"/>
                  </a:cubicBezTo>
                  <a:cubicBezTo>
                    <a:pt x="95036" y="30045"/>
                    <a:pt x="130419" y="7327"/>
                    <a:pt x="14067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BC2EA7E-8315-B8E0-D8B7-20AA52EB9ABA}"/>
                </a:ext>
              </a:extLst>
            </p:cNvPr>
            <p:cNvSpPr/>
            <p:nvPr/>
          </p:nvSpPr>
          <p:spPr>
            <a:xfrm flipH="1">
              <a:off x="4277900" y="1576491"/>
              <a:ext cx="105507" cy="668216"/>
            </a:xfrm>
            <a:custGeom>
              <a:avLst/>
              <a:gdLst>
                <a:gd name="connsiteX0" fmla="*/ 140677 w 140677"/>
                <a:gd name="connsiteY0" fmla="*/ 0 h 668216"/>
                <a:gd name="connsiteX1" fmla="*/ 140677 w 140677"/>
                <a:gd name="connsiteY1" fmla="*/ 0 h 668216"/>
                <a:gd name="connsiteX2" fmla="*/ 140677 w 140677"/>
                <a:gd name="connsiteY2" fmla="*/ 562708 h 668216"/>
                <a:gd name="connsiteX3" fmla="*/ 131885 w 140677"/>
                <a:gd name="connsiteY3" fmla="*/ 668216 h 668216"/>
                <a:gd name="connsiteX4" fmla="*/ 70339 w 140677"/>
                <a:gd name="connsiteY4" fmla="*/ 641839 h 668216"/>
                <a:gd name="connsiteX5" fmla="*/ 17585 w 140677"/>
                <a:gd name="connsiteY5" fmla="*/ 536331 h 668216"/>
                <a:gd name="connsiteX6" fmla="*/ 0 w 140677"/>
                <a:gd name="connsiteY6" fmla="*/ 474785 h 668216"/>
                <a:gd name="connsiteX7" fmla="*/ 8793 w 140677"/>
                <a:gd name="connsiteY7" fmla="*/ 290146 h 668216"/>
                <a:gd name="connsiteX8" fmla="*/ 17585 w 140677"/>
                <a:gd name="connsiteY8" fmla="*/ 254977 h 668216"/>
                <a:gd name="connsiteX9" fmla="*/ 35170 w 140677"/>
                <a:gd name="connsiteY9" fmla="*/ 149469 h 668216"/>
                <a:gd name="connsiteX10" fmla="*/ 52754 w 140677"/>
                <a:gd name="connsiteY10" fmla="*/ 96716 h 668216"/>
                <a:gd name="connsiteX11" fmla="*/ 79131 w 140677"/>
                <a:gd name="connsiteY11" fmla="*/ 43962 h 668216"/>
                <a:gd name="connsiteX12" fmla="*/ 140677 w 140677"/>
                <a:gd name="connsiteY12" fmla="*/ 0 h 66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677" h="668216">
                  <a:moveTo>
                    <a:pt x="140677" y="0"/>
                  </a:moveTo>
                  <a:lnTo>
                    <a:pt x="140677" y="0"/>
                  </a:lnTo>
                  <a:cubicBezTo>
                    <a:pt x="112555" y="253105"/>
                    <a:pt x="140677" y="-30877"/>
                    <a:pt x="140677" y="562708"/>
                  </a:cubicBezTo>
                  <a:cubicBezTo>
                    <a:pt x="140677" y="597999"/>
                    <a:pt x="134816" y="633047"/>
                    <a:pt x="131885" y="668216"/>
                  </a:cubicBezTo>
                  <a:cubicBezTo>
                    <a:pt x="108686" y="662416"/>
                    <a:pt x="87339" y="661267"/>
                    <a:pt x="70339" y="641839"/>
                  </a:cubicBezTo>
                  <a:cubicBezTo>
                    <a:pt x="33630" y="599886"/>
                    <a:pt x="34186" y="586135"/>
                    <a:pt x="17585" y="536331"/>
                  </a:cubicBezTo>
                  <a:cubicBezTo>
                    <a:pt x="4973" y="498496"/>
                    <a:pt x="11039" y="518938"/>
                    <a:pt x="0" y="474785"/>
                  </a:cubicBezTo>
                  <a:cubicBezTo>
                    <a:pt x="2931" y="413239"/>
                    <a:pt x="3879" y="351566"/>
                    <a:pt x="8793" y="290146"/>
                  </a:cubicBezTo>
                  <a:cubicBezTo>
                    <a:pt x="9757" y="278101"/>
                    <a:pt x="15423" y="266866"/>
                    <a:pt x="17585" y="254977"/>
                  </a:cubicBezTo>
                  <a:cubicBezTo>
                    <a:pt x="24450" y="217220"/>
                    <a:pt x="25226" y="185929"/>
                    <a:pt x="35170" y="149469"/>
                  </a:cubicBezTo>
                  <a:cubicBezTo>
                    <a:pt x="40047" y="131587"/>
                    <a:pt x="46893" y="114300"/>
                    <a:pt x="52754" y="96716"/>
                  </a:cubicBezTo>
                  <a:cubicBezTo>
                    <a:pt x="59025" y="77903"/>
                    <a:pt x="63092" y="57996"/>
                    <a:pt x="79131" y="43962"/>
                  </a:cubicBezTo>
                  <a:cubicBezTo>
                    <a:pt x="95036" y="30045"/>
                    <a:pt x="130419" y="7327"/>
                    <a:pt x="14067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68CD4B-2A99-878C-2A59-84C478079B5E}"/>
                </a:ext>
              </a:extLst>
            </p:cNvPr>
            <p:cNvSpPr/>
            <p:nvPr/>
          </p:nvSpPr>
          <p:spPr>
            <a:xfrm>
              <a:off x="3759155" y="1576491"/>
              <a:ext cx="61547" cy="66821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B1C92A-B3F0-0F15-4637-05168D633670}"/>
                </a:ext>
              </a:extLst>
            </p:cNvPr>
            <p:cNvSpPr/>
            <p:nvPr/>
          </p:nvSpPr>
          <p:spPr>
            <a:xfrm>
              <a:off x="4216354" y="1576491"/>
              <a:ext cx="61547" cy="66821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363DD4D-D166-6C39-A513-D95D045583E4}"/>
                </a:ext>
              </a:extLst>
            </p:cNvPr>
            <p:cNvCxnSpPr>
              <a:cxnSpLocks/>
            </p:cNvCxnSpPr>
            <p:nvPr/>
          </p:nvCxnSpPr>
          <p:spPr>
            <a:xfrm>
              <a:off x="3854406" y="169787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EEF1ACD-82D2-911B-E626-6CBBD787C505}"/>
                </a:ext>
              </a:extLst>
            </p:cNvPr>
            <p:cNvCxnSpPr>
              <a:cxnSpLocks/>
            </p:cNvCxnSpPr>
            <p:nvPr/>
          </p:nvCxnSpPr>
          <p:spPr>
            <a:xfrm>
              <a:off x="3854406" y="212332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EE045B8-2190-ACBE-C3D8-BF913BC5B2BF}"/>
                </a:ext>
              </a:extLst>
            </p:cNvPr>
            <p:cNvCxnSpPr>
              <a:cxnSpLocks/>
            </p:cNvCxnSpPr>
            <p:nvPr/>
          </p:nvCxnSpPr>
          <p:spPr>
            <a:xfrm>
              <a:off x="3854406" y="192647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BE2CEB0-FBEC-94D1-7DD0-6B473B80ED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3481" y="169787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5B8C081-0BB5-10EF-8331-38F0C9176D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3481" y="212332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55EFF8-BC73-15A7-51F8-EEDE405508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3481" y="1926474"/>
              <a:ext cx="1055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3B01D172-1F09-17D3-C6A5-642E80A934C4}"/>
              </a:ext>
            </a:extLst>
          </p:cNvPr>
          <p:cNvSpPr/>
          <p:nvPr/>
        </p:nvSpPr>
        <p:spPr>
          <a:xfrm>
            <a:off x="3080010" y="2250990"/>
            <a:ext cx="277485" cy="2620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81ED8D-F0A4-91B9-EFFB-E32132DB9DCC}"/>
              </a:ext>
            </a:extLst>
          </p:cNvPr>
          <p:cNvGrpSpPr/>
          <p:nvPr/>
        </p:nvGrpSpPr>
        <p:grpSpPr>
          <a:xfrm>
            <a:off x="3156784" y="2513245"/>
            <a:ext cx="242275" cy="628699"/>
            <a:chOff x="4201701" y="2898794"/>
            <a:chExt cx="167053" cy="668216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9150394-68F4-AFDF-98FF-C09A1C266C0B}"/>
                </a:ext>
              </a:extLst>
            </p:cNvPr>
            <p:cNvSpPr/>
            <p:nvPr/>
          </p:nvSpPr>
          <p:spPr>
            <a:xfrm flipH="1">
              <a:off x="4263247" y="2898794"/>
              <a:ext cx="105507" cy="668216"/>
            </a:xfrm>
            <a:custGeom>
              <a:avLst/>
              <a:gdLst>
                <a:gd name="connsiteX0" fmla="*/ 140677 w 140677"/>
                <a:gd name="connsiteY0" fmla="*/ 0 h 668216"/>
                <a:gd name="connsiteX1" fmla="*/ 140677 w 140677"/>
                <a:gd name="connsiteY1" fmla="*/ 0 h 668216"/>
                <a:gd name="connsiteX2" fmla="*/ 140677 w 140677"/>
                <a:gd name="connsiteY2" fmla="*/ 562708 h 668216"/>
                <a:gd name="connsiteX3" fmla="*/ 131885 w 140677"/>
                <a:gd name="connsiteY3" fmla="*/ 668216 h 668216"/>
                <a:gd name="connsiteX4" fmla="*/ 70339 w 140677"/>
                <a:gd name="connsiteY4" fmla="*/ 641839 h 668216"/>
                <a:gd name="connsiteX5" fmla="*/ 17585 w 140677"/>
                <a:gd name="connsiteY5" fmla="*/ 536331 h 668216"/>
                <a:gd name="connsiteX6" fmla="*/ 0 w 140677"/>
                <a:gd name="connsiteY6" fmla="*/ 474785 h 668216"/>
                <a:gd name="connsiteX7" fmla="*/ 8793 w 140677"/>
                <a:gd name="connsiteY7" fmla="*/ 290146 h 668216"/>
                <a:gd name="connsiteX8" fmla="*/ 17585 w 140677"/>
                <a:gd name="connsiteY8" fmla="*/ 254977 h 668216"/>
                <a:gd name="connsiteX9" fmla="*/ 35170 w 140677"/>
                <a:gd name="connsiteY9" fmla="*/ 149469 h 668216"/>
                <a:gd name="connsiteX10" fmla="*/ 52754 w 140677"/>
                <a:gd name="connsiteY10" fmla="*/ 96716 h 668216"/>
                <a:gd name="connsiteX11" fmla="*/ 79131 w 140677"/>
                <a:gd name="connsiteY11" fmla="*/ 43962 h 668216"/>
                <a:gd name="connsiteX12" fmla="*/ 140677 w 140677"/>
                <a:gd name="connsiteY12" fmla="*/ 0 h 66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677" h="668216">
                  <a:moveTo>
                    <a:pt x="140677" y="0"/>
                  </a:moveTo>
                  <a:lnTo>
                    <a:pt x="140677" y="0"/>
                  </a:lnTo>
                  <a:cubicBezTo>
                    <a:pt x="112555" y="253105"/>
                    <a:pt x="140677" y="-30877"/>
                    <a:pt x="140677" y="562708"/>
                  </a:cubicBezTo>
                  <a:cubicBezTo>
                    <a:pt x="140677" y="597999"/>
                    <a:pt x="134816" y="633047"/>
                    <a:pt x="131885" y="668216"/>
                  </a:cubicBezTo>
                  <a:cubicBezTo>
                    <a:pt x="108686" y="662416"/>
                    <a:pt x="87339" y="661267"/>
                    <a:pt x="70339" y="641839"/>
                  </a:cubicBezTo>
                  <a:cubicBezTo>
                    <a:pt x="33630" y="599886"/>
                    <a:pt x="34186" y="586135"/>
                    <a:pt x="17585" y="536331"/>
                  </a:cubicBezTo>
                  <a:cubicBezTo>
                    <a:pt x="4973" y="498496"/>
                    <a:pt x="11039" y="518938"/>
                    <a:pt x="0" y="474785"/>
                  </a:cubicBezTo>
                  <a:cubicBezTo>
                    <a:pt x="2931" y="413239"/>
                    <a:pt x="3879" y="351566"/>
                    <a:pt x="8793" y="290146"/>
                  </a:cubicBezTo>
                  <a:cubicBezTo>
                    <a:pt x="9757" y="278101"/>
                    <a:pt x="15423" y="266866"/>
                    <a:pt x="17585" y="254977"/>
                  </a:cubicBezTo>
                  <a:cubicBezTo>
                    <a:pt x="24450" y="217220"/>
                    <a:pt x="25226" y="185929"/>
                    <a:pt x="35170" y="149469"/>
                  </a:cubicBezTo>
                  <a:cubicBezTo>
                    <a:pt x="40047" y="131587"/>
                    <a:pt x="46893" y="114300"/>
                    <a:pt x="52754" y="96716"/>
                  </a:cubicBezTo>
                  <a:cubicBezTo>
                    <a:pt x="59025" y="77903"/>
                    <a:pt x="63092" y="57996"/>
                    <a:pt x="79131" y="43962"/>
                  </a:cubicBezTo>
                  <a:cubicBezTo>
                    <a:pt x="95036" y="30045"/>
                    <a:pt x="130419" y="7327"/>
                    <a:pt x="14067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292460-167C-860C-AF19-024034E4D751}"/>
                </a:ext>
              </a:extLst>
            </p:cNvPr>
            <p:cNvSpPr/>
            <p:nvPr/>
          </p:nvSpPr>
          <p:spPr>
            <a:xfrm>
              <a:off x="4201701" y="2898794"/>
              <a:ext cx="61547" cy="66821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B470E3-BFE5-AD80-5409-A7D1B1E2CE7E}"/>
              </a:ext>
            </a:extLst>
          </p:cNvPr>
          <p:cNvCxnSpPr>
            <a:cxnSpLocks/>
          </p:cNvCxnSpPr>
          <p:nvPr/>
        </p:nvCxnSpPr>
        <p:spPr>
          <a:xfrm flipH="1">
            <a:off x="2983220" y="2675089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AFB9EF-AC41-11F2-D2D3-600E89E1D1D4}"/>
              </a:ext>
            </a:extLst>
          </p:cNvPr>
          <p:cNvCxnSpPr>
            <a:cxnSpLocks/>
          </p:cNvCxnSpPr>
          <p:nvPr/>
        </p:nvCxnSpPr>
        <p:spPr>
          <a:xfrm flipH="1">
            <a:off x="2972946" y="2882595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2F3E8B-F41F-F69A-88C1-9AE107BD123A}"/>
              </a:ext>
            </a:extLst>
          </p:cNvPr>
          <p:cNvGrpSpPr/>
          <p:nvPr/>
        </p:nvGrpSpPr>
        <p:grpSpPr>
          <a:xfrm flipH="1">
            <a:off x="2586683" y="2513245"/>
            <a:ext cx="242275" cy="628699"/>
            <a:chOff x="4201701" y="2898794"/>
            <a:chExt cx="167053" cy="668216"/>
          </a:xfrm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4232C11-D37E-D39D-1A21-4EBDA3026400}"/>
                </a:ext>
              </a:extLst>
            </p:cNvPr>
            <p:cNvSpPr/>
            <p:nvPr/>
          </p:nvSpPr>
          <p:spPr>
            <a:xfrm flipH="1">
              <a:off x="4263247" y="2898794"/>
              <a:ext cx="105507" cy="668216"/>
            </a:xfrm>
            <a:custGeom>
              <a:avLst/>
              <a:gdLst>
                <a:gd name="connsiteX0" fmla="*/ 140677 w 140677"/>
                <a:gd name="connsiteY0" fmla="*/ 0 h 668216"/>
                <a:gd name="connsiteX1" fmla="*/ 140677 w 140677"/>
                <a:gd name="connsiteY1" fmla="*/ 0 h 668216"/>
                <a:gd name="connsiteX2" fmla="*/ 140677 w 140677"/>
                <a:gd name="connsiteY2" fmla="*/ 562708 h 668216"/>
                <a:gd name="connsiteX3" fmla="*/ 131885 w 140677"/>
                <a:gd name="connsiteY3" fmla="*/ 668216 h 668216"/>
                <a:gd name="connsiteX4" fmla="*/ 70339 w 140677"/>
                <a:gd name="connsiteY4" fmla="*/ 641839 h 668216"/>
                <a:gd name="connsiteX5" fmla="*/ 17585 w 140677"/>
                <a:gd name="connsiteY5" fmla="*/ 536331 h 668216"/>
                <a:gd name="connsiteX6" fmla="*/ 0 w 140677"/>
                <a:gd name="connsiteY6" fmla="*/ 474785 h 668216"/>
                <a:gd name="connsiteX7" fmla="*/ 8793 w 140677"/>
                <a:gd name="connsiteY7" fmla="*/ 290146 h 668216"/>
                <a:gd name="connsiteX8" fmla="*/ 17585 w 140677"/>
                <a:gd name="connsiteY8" fmla="*/ 254977 h 668216"/>
                <a:gd name="connsiteX9" fmla="*/ 35170 w 140677"/>
                <a:gd name="connsiteY9" fmla="*/ 149469 h 668216"/>
                <a:gd name="connsiteX10" fmla="*/ 52754 w 140677"/>
                <a:gd name="connsiteY10" fmla="*/ 96716 h 668216"/>
                <a:gd name="connsiteX11" fmla="*/ 79131 w 140677"/>
                <a:gd name="connsiteY11" fmla="*/ 43962 h 668216"/>
                <a:gd name="connsiteX12" fmla="*/ 140677 w 140677"/>
                <a:gd name="connsiteY12" fmla="*/ 0 h 66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677" h="668216">
                  <a:moveTo>
                    <a:pt x="140677" y="0"/>
                  </a:moveTo>
                  <a:lnTo>
                    <a:pt x="140677" y="0"/>
                  </a:lnTo>
                  <a:cubicBezTo>
                    <a:pt x="112555" y="253105"/>
                    <a:pt x="140677" y="-30877"/>
                    <a:pt x="140677" y="562708"/>
                  </a:cubicBezTo>
                  <a:cubicBezTo>
                    <a:pt x="140677" y="597999"/>
                    <a:pt x="134816" y="633047"/>
                    <a:pt x="131885" y="668216"/>
                  </a:cubicBezTo>
                  <a:cubicBezTo>
                    <a:pt x="108686" y="662416"/>
                    <a:pt x="87339" y="661267"/>
                    <a:pt x="70339" y="641839"/>
                  </a:cubicBezTo>
                  <a:cubicBezTo>
                    <a:pt x="33630" y="599886"/>
                    <a:pt x="34186" y="586135"/>
                    <a:pt x="17585" y="536331"/>
                  </a:cubicBezTo>
                  <a:cubicBezTo>
                    <a:pt x="4973" y="498496"/>
                    <a:pt x="11039" y="518938"/>
                    <a:pt x="0" y="474785"/>
                  </a:cubicBezTo>
                  <a:cubicBezTo>
                    <a:pt x="2931" y="413239"/>
                    <a:pt x="3879" y="351566"/>
                    <a:pt x="8793" y="290146"/>
                  </a:cubicBezTo>
                  <a:cubicBezTo>
                    <a:pt x="9757" y="278101"/>
                    <a:pt x="15423" y="266866"/>
                    <a:pt x="17585" y="254977"/>
                  </a:cubicBezTo>
                  <a:cubicBezTo>
                    <a:pt x="24450" y="217220"/>
                    <a:pt x="25226" y="185929"/>
                    <a:pt x="35170" y="149469"/>
                  </a:cubicBezTo>
                  <a:cubicBezTo>
                    <a:pt x="40047" y="131587"/>
                    <a:pt x="46893" y="114300"/>
                    <a:pt x="52754" y="96716"/>
                  </a:cubicBezTo>
                  <a:cubicBezTo>
                    <a:pt x="59025" y="77903"/>
                    <a:pt x="63092" y="57996"/>
                    <a:pt x="79131" y="43962"/>
                  </a:cubicBezTo>
                  <a:cubicBezTo>
                    <a:pt x="95036" y="30045"/>
                    <a:pt x="130419" y="7327"/>
                    <a:pt x="140677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CA63108-1A32-FA73-C2D6-2F02385ED87A}"/>
                </a:ext>
              </a:extLst>
            </p:cNvPr>
            <p:cNvSpPr/>
            <p:nvPr/>
          </p:nvSpPr>
          <p:spPr>
            <a:xfrm>
              <a:off x="4201701" y="2898794"/>
              <a:ext cx="61547" cy="668216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CA42B4-D159-4376-CC94-C8D26F3145B4}"/>
              </a:ext>
            </a:extLst>
          </p:cNvPr>
          <p:cNvCxnSpPr>
            <a:cxnSpLocks/>
          </p:cNvCxnSpPr>
          <p:nvPr/>
        </p:nvCxnSpPr>
        <p:spPr>
          <a:xfrm>
            <a:off x="2845891" y="2767547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4FF2C1-4A18-FE52-25FA-A09D3A840F9F}"/>
              </a:ext>
            </a:extLst>
          </p:cNvPr>
          <p:cNvCxnSpPr>
            <a:cxnSpLocks/>
          </p:cNvCxnSpPr>
          <p:nvPr/>
        </p:nvCxnSpPr>
        <p:spPr>
          <a:xfrm>
            <a:off x="2845891" y="2980680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DDF0EBC9-797E-5B58-57A1-C4CE81B0BCBF}"/>
              </a:ext>
            </a:extLst>
          </p:cNvPr>
          <p:cNvSpPr/>
          <p:nvPr/>
        </p:nvSpPr>
        <p:spPr>
          <a:xfrm>
            <a:off x="4264033" y="2446139"/>
            <a:ext cx="419812" cy="565532"/>
          </a:xfrm>
          <a:custGeom>
            <a:avLst/>
            <a:gdLst>
              <a:gd name="connsiteX0" fmla="*/ 160622 w 314859"/>
              <a:gd name="connsiteY0" fmla="*/ 159744 h 424149"/>
              <a:gd name="connsiteX1" fmla="*/ 160622 w 314859"/>
              <a:gd name="connsiteY1" fmla="*/ 159744 h 424149"/>
              <a:gd name="connsiteX2" fmla="*/ 149606 w 314859"/>
              <a:gd name="connsiteY2" fmla="*/ 110168 h 424149"/>
              <a:gd name="connsiteX3" fmla="*/ 127572 w 314859"/>
              <a:gd name="connsiteY3" fmla="*/ 77118 h 424149"/>
              <a:gd name="connsiteX4" fmla="*/ 116555 w 314859"/>
              <a:gd name="connsiteY4" fmla="*/ 60592 h 424149"/>
              <a:gd name="connsiteX5" fmla="*/ 111046 w 314859"/>
              <a:gd name="connsiteY5" fmla="*/ 44067 h 424149"/>
              <a:gd name="connsiteX6" fmla="*/ 94521 w 314859"/>
              <a:gd name="connsiteY6" fmla="*/ 27542 h 424149"/>
              <a:gd name="connsiteX7" fmla="*/ 83504 w 314859"/>
              <a:gd name="connsiteY7" fmla="*/ 11017 h 424149"/>
              <a:gd name="connsiteX8" fmla="*/ 50454 w 314859"/>
              <a:gd name="connsiteY8" fmla="*/ 0 h 424149"/>
              <a:gd name="connsiteX9" fmla="*/ 28420 w 314859"/>
              <a:gd name="connsiteY9" fmla="*/ 5508 h 424149"/>
              <a:gd name="connsiteX10" fmla="*/ 6386 w 314859"/>
              <a:gd name="connsiteY10" fmla="*/ 49576 h 424149"/>
              <a:gd name="connsiteX11" fmla="*/ 878 w 314859"/>
              <a:gd name="connsiteY11" fmla="*/ 66101 h 424149"/>
              <a:gd name="connsiteX12" fmla="*/ 11895 w 314859"/>
              <a:gd name="connsiteY12" fmla="*/ 209320 h 424149"/>
              <a:gd name="connsiteX13" fmla="*/ 22912 w 314859"/>
              <a:gd name="connsiteY13" fmla="*/ 231354 h 424149"/>
              <a:gd name="connsiteX14" fmla="*/ 39437 w 314859"/>
              <a:gd name="connsiteY14" fmla="*/ 286438 h 424149"/>
              <a:gd name="connsiteX15" fmla="*/ 44945 w 314859"/>
              <a:gd name="connsiteY15" fmla="*/ 302964 h 424149"/>
              <a:gd name="connsiteX16" fmla="*/ 50454 w 314859"/>
              <a:gd name="connsiteY16" fmla="*/ 319489 h 424149"/>
              <a:gd name="connsiteX17" fmla="*/ 55962 w 314859"/>
              <a:gd name="connsiteY17" fmla="*/ 347031 h 424149"/>
              <a:gd name="connsiteX18" fmla="*/ 77996 w 314859"/>
              <a:gd name="connsiteY18" fmla="*/ 413132 h 424149"/>
              <a:gd name="connsiteX19" fmla="*/ 94521 w 314859"/>
              <a:gd name="connsiteY19" fmla="*/ 424149 h 424149"/>
              <a:gd name="connsiteX20" fmla="*/ 122063 w 314859"/>
              <a:gd name="connsiteY20" fmla="*/ 418641 h 424149"/>
              <a:gd name="connsiteX21" fmla="*/ 133080 w 314859"/>
              <a:gd name="connsiteY21" fmla="*/ 402115 h 424149"/>
              <a:gd name="connsiteX22" fmla="*/ 149606 w 314859"/>
              <a:gd name="connsiteY22" fmla="*/ 385590 h 424149"/>
              <a:gd name="connsiteX23" fmla="*/ 182656 w 314859"/>
              <a:gd name="connsiteY23" fmla="*/ 374573 h 424149"/>
              <a:gd name="connsiteX24" fmla="*/ 210198 w 314859"/>
              <a:gd name="connsiteY24" fmla="*/ 380082 h 424149"/>
              <a:gd name="connsiteX25" fmla="*/ 221215 w 314859"/>
              <a:gd name="connsiteY25" fmla="*/ 396607 h 424149"/>
              <a:gd name="connsiteX26" fmla="*/ 237740 w 314859"/>
              <a:gd name="connsiteY26" fmla="*/ 402115 h 424149"/>
              <a:gd name="connsiteX27" fmla="*/ 254266 w 314859"/>
              <a:gd name="connsiteY27" fmla="*/ 413132 h 424149"/>
              <a:gd name="connsiteX28" fmla="*/ 281808 w 314859"/>
              <a:gd name="connsiteY28" fmla="*/ 363556 h 424149"/>
              <a:gd name="connsiteX29" fmla="*/ 292825 w 314859"/>
              <a:gd name="connsiteY29" fmla="*/ 319489 h 424149"/>
              <a:gd name="connsiteX30" fmla="*/ 298333 w 314859"/>
              <a:gd name="connsiteY30" fmla="*/ 297455 h 424149"/>
              <a:gd name="connsiteX31" fmla="*/ 309350 w 314859"/>
              <a:gd name="connsiteY31" fmla="*/ 231354 h 424149"/>
              <a:gd name="connsiteX32" fmla="*/ 314859 w 314859"/>
              <a:gd name="connsiteY32" fmla="*/ 176270 h 424149"/>
              <a:gd name="connsiteX33" fmla="*/ 309350 w 314859"/>
              <a:gd name="connsiteY33" fmla="*/ 115677 h 424149"/>
              <a:gd name="connsiteX34" fmla="*/ 303842 w 314859"/>
              <a:gd name="connsiteY34" fmla="*/ 99152 h 424149"/>
              <a:gd name="connsiteX35" fmla="*/ 292825 w 314859"/>
              <a:gd name="connsiteY35" fmla="*/ 55084 h 424149"/>
              <a:gd name="connsiteX36" fmla="*/ 265283 w 314859"/>
              <a:gd name="connsiteY36" fmla="*/ 11017 h 424149"/>
              <a:gd name="connsiteX37" fmla="*/ 232232 w 314859"/>
              <a:gd name="connsiteY37" fmla="*/ 27542 h 424149"/>
              <a:gd name="connsiteX38" fmla="*/ 210198 w 314859"/>
              <a:gd name="connsiteY38" fmla="*/ 60592 h 424149"/>
              <a:gd name="connsiteX39" fmla="*/ 199181 w 314859"/>
              <a:gd name="connsiteY39" fmla="*/ 93643 h 424149"/>
              <a:gd name="connsiteX40" fmla="*/ 171639 w 314859"/>
              <a:gd name="connsiteY40" fmla="*/ 143219 h 424149"/>
              <a:gd name="connsiteX41" fmla="*/ 160622 w 314859"/>
              <a:gd name="connsiteY41" fmla="*/ 159744 h 42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14859" h="424149">
                <a:moveTo>
                  <a:pt x="160622" y="159744"/>
                </a:moveTo>
                <a:lnTo>
                  <a:pt x="160622" y="159744"/>
                </a:lnTo>
                <a:cubicBezTo>
                  <a:pt x="156950" y="143219"/>
                  <a:pt x="155893" y="125886"/>
                  <a:pt x="149606" y="110168"/>
                </a:cubicBezTo>
                <a:cubicBezTo>
                  <a:pt x="144689" y="97874"/>
                  <a:pt x="134917" y="88135"/>
                  <a:pt x="127572" y="77118"/>
                </a:cubicBezTo>
                <a:cubicBezTo>
                  <a:pt x="123900" y="71609"/>
                  <a:pt x="118649" y="66873"/>
                  <a:pt x="116555" y="60592"/>
                </a:cubicBezTo>
                <a:cubicBezTo>
                  <a:pt x="114719" y="55084"/>
                  <a:pt x="114267" y="48898"/>
                  <a:pt x="111046" y="44067"/>
                </a:cubicBezTo>
                <a:cubicBezTo>
                  <a:pt x="106725" y="37585"/>
                  <a:pt x="99508" y="33526"/>
                  <a:pt x="94521" y="27542"/>
                </a:cubicBezTo>
                <a:cubicBezTo>
                  <a:pt x="90283" y="22456"/>
                  <a:pt x="89118" y="14526"/>
                  <a:pt x="83504" y="11017"/>
                </a:cubicBezTo>
                <a:cubicBezTo>
                  <a:pt x="73657" y="4862"/>
                  <a:pt x="50454" y="0"/>
                  <a:pt x="50454" y="0"/>
                </a:cubicBezTo>
                <a:cubicBezTo>
                  <a:pt x="43109" y="1836"/>
                  <a:pt x="34581" y="1108"/>
                  <a:pt x="28420" y="5508"/>
                </a:cubicBezTo>
                <a:cubicBezTo>
                  <a:pt x="10352" y="18414"/>
                  <a:pt x="11648" y="31157"/>
                  <a:pt x="6386" y="49576"/>
                </a:cubicBezTo>
                <a:cubicBezTo>
                  <a:pt x="4791" y="55159"/>
                  <a:pt x="2714" y="60593"/>
                  <a:pt x="878" y="66101"/>
                </a:cubicBezTo>
                <a:cubicBezTo>
                  <a:pt x="2207" y="96671"/>
                  <a:pt x="-6374" y="166694"/>
                  <a:pt x="11895" y="209320"/>
                </a:cubicBezTo>
                <a:cubicBezTo>
                  <a:pt x="15130" y="216868"/>
                  <a:pt x="19240" y="224009"/>
                  <a:pt x="22912" y="231354"/>
                </a:cubicBezTo>
                <a:cubicBezTo>
                  <a:pt x="31238" y="264659"/>
                  <a:pt x="26024" y="246198"/>
                  <a:pt x="39437" y="286438"/>
                </a:cubicBezTo>
                <a:lnTo>
                  <a:pt x="44945" y="302964"/>
                </a:lnTo>
                <a:cubicBezTo>
                  <a:pt x="46781" y="308472"/>
                  <a:pt x="49315" y="313795"/>
                  <a:pt x="50454" y="319489"/>
                </a:cubicBezTo>
                <a:cubicBezTo>
                  <a:pt x="52290" y="328670"/>
                  <a:pt x="54287" y="337820"/>
                  <a:pt x="55962" y="347031"/>
                </a:cubicBezTo>
                <a:cubicBezTo>
                  <a:pt x="60004" y="369263"/>
                  <a:pt x="60639" y="395775"/>
                  <a:pt x="77996" y="413132"/>
                </a:cubicBezTo>
                <a:cubicBezTo>
                  <a:pt x="82677" y="417813"/>
                  <a:pt x="89013" y="420477"/>
                  <a:pt x="94521" y="424149"/>
                </a:cubicBezTo>
                <a:cubicBezTo>
                  <a:pt x="103702" y="422313"/>
                  <a:pt x="113934" y="423286"/>
                  <a:pt x="122063" y="418641"/>
                </a:cubicBezTo>
                <a:cubicBezTo>
                  <a:pt x="127811" y="415356"/>
                  <a:pt x="128842" y="407201"/>
                  <a:pt x="133080" y="402115"/>
                </a:cubicBezTo>
                <a:cubicBezTo>
                  <a:pt x="138067" y="396130"/>
                  <a:pt x="142796" y="389373"/>
                  <a:pt x="149606" y="385590"/>
                </a:cubicBezTo>
                <a:cubicBezTo>
                  <a:pt x="159757" y="379950"/>
                  <a:pt x="182656" y="374573"/>
                  <a:pt x="182656" y="374573"/>
                </a:cubicBezTo>
                <a:cubicBezTo>
                  <a:pt x="191837" y="376409"/>
                  <a:pt x="202069" y="375437"/>
                  <a:pt x="210198" y="380082"/>
                </a:cubicBezTo>
                <a:cubicBezTo>
                  <a:pt x="215946" y="383367"/>
                  <a:pt x="216045" y="392471"/>
                  <a:pt x="221215" y="396607"/>
                </a:cubicBezTo>
                <a:cubicBezTo>
                  <a:pt x="225749" y="400234"/>
                  <a:pt x="232232" y="400279"/>
                  <a:pt x="237740" y="402115"/>
                </a:cubicBezTo>
                <a:cubicBezTo>
                  <a:pt x="243249" y="405787"/>
                  <a:pt x="247736" y="414220"/>
                  <a:pt x="254266" y="413132"/>
                </a:cubicBezTo>
                <a:cubicBezTo>
                  <a:pt x="271266" y="410299"/>
                  <a:pt x="279861" y="371344"/>
                  <a:pt x="281808" y="363556"/>
                </a:cubicBezTo>
                <a:lnTo>
                  <a:pt x="292825" y="319489"/>
                </a:lnTo>
                <a:cubicBezTo>
                  <a:pt x="294661" y="312144"/>
                  <a:pt x="296848" y="304879"/>
                  <a:pt x="298333" y="297455"/>
                </a:cubicBezTo>
                <a:cubicBezTo>
                  <a:pt x="304278" y="267732"/>
                  <a:pt x="305444" y="264551"/>
                  <a:pt x="309350" y="231354"/>
                </a:cubicBezTo>
                <a:cubicBezTo>
                  <a:pt x="311506" y="213027"/>
                  <a:pt x="313023" y="194631"/>
                  <a:pt x="314859" y="176270"/>
                </a:cubicBezTo>
                <a:cubicBezTo>
                  <a:pt x="313023" y="156072"/>
                  <a:pt x="312218" y="135754"/>
                  <a:pt x="309350" y="115677"/>
                </a:cubicBezTo>
                <a:cubicBezTo>
                  <a:pt x="308529" y="109929"/>
                  <a:pt x="305370" y="104754"/>
                  <a:pt x="303842" y="99152"/>
                </a:cubicBezTo>
                <a:cubicBezTo>
                  <a:pt x="299858" y="84544"/>
                  <a:pt x="297613" y="69448"/>
                  <a:pt x="292825" y="55084"/>
                </a:cubicBezTo>
                <a:cubicBezTo>
                  <a:pt x="279715" y="15753"/>
                  <a:pt x="291471" y="28474"/>
                  <a:pt x="265283" y="11017"/>
                </a:cubicBezTo>
                <a:cubicBezTo>
                  <a:pt x="253494" y="14946"/>
                  <a:pt x="241027" y="17491"/>
                  <a:pt x="232232" y="27542"/>
                </a:cubicBezTo>
                <a:cubicBezTo>
                  <a:pt x="223513" y="37506"/>
                  <a:pt x="210198" y="60592"/>
                  <a:pt x="210198" y="60592"/>
                </a:cubicBezTo>
                <a:lnTo>
                  <a:pt x="199181" y="93643"/>
                </a:lnTo>
                <a:cubicBezTo>
                  <a:pt x="195023" y="106118"/>
                  <a:pt x="184268" y="143219"/>
                  <a:pt x="171639" y="143219"/>
                </a:cubicBezTo>
                <a:lnTo>
                  <a:pt x="160622" y="159744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F03F29-EA85-EF12-47CE-E91435A4D5C3}"/>
              </a:ext>
            </a:extLst>
          </p:cNvPr>
          <p:cNvSpPr/>
          <p:nvPr/>
        </p:nvSpPr>
        <p:spPr>
          <a:xfrm>
            <a:off x="4380960" y="2534762"/>
            <a:ext cx="181256" cy="20300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8439251-1A74-3B44-CF20-821CE95681C2}"/>
              </a:ext>
            </a:extLst>
          </p:cNvPr>
          <p:cNvCxnSpPr>
            <a:cxnSpLocks/>
          </p:cNvCxnSpPr>
          <p:nvPr/>
        </p:nvCxnSpPr>
        <p:spPr>
          <a:xfrm flipH="1">
            <a:off x="4544866" y="2377788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29D8EB2-CB28-91B9-8EAA-43E6E431DD31}"/>
              </a:ext>
            </a:extLst>
          </p:cNvPr>
          <p:cNvCxnSpPr>
            <a:cxnSpLocks/>
          </p:cNvCxnSpPr>
          <p:nvPr/>
        </p:nvCxnSpPr>
        <p:spPr>
          <a:xfrm>
            <a:off x="4345599" y="2370444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4FA5EB97-ACD0-2966-8C76-E15533637C93}"/>
              </a:ext>
            </a:extLst>
          </p:cNvPr>
          <p:cNvSpPr/>
          <p:nvPr/>
        </p:nvSpPr>
        <p:spPr>
          <a:xfrm>
            <a:off x="5611588" y="2279698"/>
            <a:ext cx="822593" cy="7705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497C5B6-10BF-B3D1-F36C-037C9EAD57D7}"/>
              </a:ext>
            </a:extLst>
          </p:cNvPr>
          <p:cNvSpPr/>
          <p:nvPr/>
        </p:nvSpPr>
        <p:spPr>
          <a:xfrm>
            <a:off x="5790399" y="2446139"/>
            <a:ext cx="482467" cy="451968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4226A01-012D-129B-E6F6-B84A53F672CA}"/>
              </a:ext>
            </a:extLst>
          </p:cNvPr>
          <p:cNvSpPr/>
          <p:nvPr/>
        </p:nvSpPr>
        <p:spPr>
          <a:xfrm>
            <a:off x="5942097" y="2591062"/>
            <a:ext cx="179697" cy="168337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urved Left Arrow 39">
            <a:extLst>
              <a:ext uri="{FF2B5EF4-FFF2-40B4-BE49-F238E27FC236}">
                <a16:creationId xmlns:a16="http://schemas.microsoft.com/office/drawing/2014/main" id="{13087A9D-F124-65FF-7AD0-06C502ADE160}"/>
              </a:ext>
            </a:extLst>
          </p:cNvPr>
          <p:cNvSpPr/>
          <p:nvPr/>
        </p:nvSpPr>
        <p:spPr>
          <a:xfrm rot="1130925">
            <a:off x="6433195" y="2713693"/>
            <a:ext cx="176269" cy="290892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urved Left Arrow 40">
            <a:extLst>
              <a:ext uri="{FF2B5EF4-FFF2-40B4-BE49-F238E27FC236}">
                <a16:creationId xmlns:a16="http://schemas.microsoft.com/office/drawing/2014/main" id="{F9669AF4-AD7A-7D26-FA40-1940CBA96941}"/>
              </a:ext>
            </a:extLst>
          </p:cNvPr>
          <p:cNvSpPr/>
          <p:nvPr/>
        </p:nvSpPr>
        <p:spPr>
          <a:xfrm rot="3766169">
            <a:off x="6122960" y="3037394"/>
            <a:ext cx="245017" cy="266919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urved Left Arrow 41">
            <a:extLst>
              <a:ext uri="{FF2B5EF4-FFF2-40B4-BE49-F238E27FC236}">
                <a16:creationId xmlns:a16="http://schemas.microsoft.com/office/drawing/2014/main" id="{7E29DED4-F8D4-44A6-EE49-B5ED12C077DC}"/>
              </a:ext>
            </a:extLst>
          </p:cNvPr>
          <p:cNvSpPr/>
          <p:nvPr/>
        </p:nvSpPr>
        <p:spPr>
          <a:xfrm rot="8883763">
            <a:off x="5358645" y="2632966"/>
            <a:ext cx="337280" cy="581119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54FC7DA-1BA1-9B72-B2A3-63B82D6CE846}"/>
              </a:ext>
            </a:extLst>
          </p:cNvPr>
          <p:cNvSpPr/>
          <p:nvPr/>
        </p:nvSpPr>
        <p:spPr>
          <a:xfrm rot="20754053">
            <a:off x="7464298" y="1872450"/>
            <a:ext cx="1271412" cy="1902245"/>
          </a:xfrm>
          <a:custGeom>
            <a:avLst/>
            <a:gdLst>
              <a:gd name="connsiteX0" fmla="*/ 29127 w 949035"/>
              <a:gd name="connsiteY0" fmla="*/ 187287 h 1426684"/>
              <a:gd name="connsiteX1" fmla="*/ 29127 w 949035"/>
              <a:gd name="connsiteY1" fmla="*/ 187287 h 1426684"/>
              <a:gd name="connsiteX2" fmla="*/ 34635 w 949035"/>
              <a:gd name="connsiteY2" fmla="*/ 330506 h 1426684"/>
              <a:gd name="connsiteX3" fmla="*/ 45652 w 949035"/>
              <a:gd name="connsiteY3" fmla="*/ 440675 h 1426684"/>
              <a:gd name="connsiteX4" fmla="*/ 51161 w 949035"/>
              <a:gd name="connsiteY4" fmla="*/ 567368 h 1426684"/>
              <a:gd name="connsiteX5" fmla="*/ 67686 w 949035"/>
              <a:gd name="connsiteY5" fmla="*/ 644487 h 1426684"/>
              <a:gd name="connsiteX6" fmla="*/ 84211 w 949035"/>
              <a:gd name="connsiteY6" fmla="*/ 694062 h 1426684"/>
              <a:gd name="connsiteX7" fmla="*/ 89720 w 949035"/>
              <a:gd name="connsiteY7" fmla="*/ 710588 h 1426684"/>
              <a:gd name="connsiteX8" fmla="*/ 106245 w 949035"/>
              <a:gd name="connsiteY8" fmla="*/ 732621 h 1426684"/>
              <a:gd name="connsiteX9" fmla="*/ 117262 w 949035"/>
              <a:gd name="connsiteY9" fmla="*/ 749147 h 1426684"/>
              <a:gd name="connsiteX10" fmla="*/ 122770 w 949035"/>
              <a:gd name="connsiteY10" fmla="*/ 771181 h 1426684"/>
              <a:gd name="connsiteX11" fmla="*/ 133787 w 949035"/>
              <a:gd name="connsiteY11" fmla="*/ 787706 h 1426684"/>
              <a:gd name="connsiteX12" fmla="*/ 155821 w 949035"/>
              <a:gd name="connsiteY12" fmla="*/ 826265 h 1426684"/>
              <a:gd name="connsiteX13" fmla="*/ 166838 w 949035"/>
              <a:gd name="connsiteY13" fmla="*/ 859315 h 1426684"/>
              <a:gd name="connsiteX14" fmla="*/ 172346 w 949035"/>
              <a:gd name="connsiteY14" fmla="*/ 875841 h 1426684"/>
              <a:gd name="connsiteX15" fmla="*/ 194380 w 949035"/>
              <a:gd name="connsiteY15" fmla="*/ 919908 h 1426684"/>
              <a:gd name="connsiteX16" fmla="*/ 199888 w 949035"/>
              <a:gd name="connsiteY16" fmla="*/ 941942 h 1426684"/>
              <a:gd name="connsiteX17" fmla="*/ 216414 w 949035"/>
              <a:gd name="connsiteY17" fmla="*/ 963976 h 1426684"/>
              <a:gd name="connsiteX18" fmla="*/ 227431 w 949035"/>
              <a:gd name="connsiteY18" fmla="*/ 980501 h 1426684"/>
              <a:gd name="connsiteX19" fmla="*/ 243956 w 949035"/>
              <a:gd name="connsiteY19" fmla="*/ 1013552 h 1426684"/>
              <a:gd name="connsiteX20" fmla="*/ 260481 w 949035"/>
              <a:gd name="connsiteY20" fmla="*/ 1063128 h 1426684"/>
              <a:gd name="connsiteX21" fmla="*/ 265990 w 949035"/>
              <a:gd name="connsiteY21" fmla="*/ 1079653 h 1426684"/>
              <a:gd name="connsiteX22" fmla="*/ 271498 w 949035"/>
              <a:gd name="connsiteY22" fmla="*/ 1096178 h 1426684"/>
              <a:gd name="connsiteX23" fmla="*/ 265990 w 949035"/>
              <a:gd name="connsiteY23" fmla="*/ 1151262 h 1426684"/>
              <a:gd name="connsiteX24" fmla="*/ 260481 w 949035"/>
              <a:gd name="connsiteY24" fmla="*/ 1167788 h 1426684"/>
              <a:gd name="connsiteX25" fmla="*/ 210905 w 949035"/>
              <a:gd name="connsiteY25" fmla="*/ 1211855 h 1426684"/>
              <a:gd name="connsiteX26" fmla="*/ 199888 w 949035"/>
              <a:gd name="connsiteY26" fmla="*/ 1228381 h 1426684"/>
              <a:gd name="connsiteX27" fmla="*/ 166838 w 949035"/>
              <a:gd name="connsiteY27" fmla="*/ 1261431 h 1426684"/>
              <a:gd name="connsiteX28" fmla="*/ 155821 w 949035"/>
              <a:gd name="connsiteY28" fmla="*/ 1277956 h 1426684"/>
              <a:gd name="connsiteX29" fmla="*/ 139296 w 949035"/>
              <a:gd name="connsiteY29" fmla="*/ 1283465 h 1426684"/>
              <a:gd name="connsiteX30" fmla="*/ 106245 w 949035"/>
              <a:gd name="connsiteY30" fmla="*/ 1305499 h 1426684"/>
              <a:gd name="connsiteX31" fmla="*/ 40144 w 949035"/>
              <a:gd name="connsiteY31" fmla="*/ 1327532 h 1426684"/>
              <a:gd name="connsiteX32" fmla="*/ 23619 w 949035"/>
              <a:gd name="connsiteY32" fmla="*/ 1333041 h 1426684"/>
              <a:gd name="connsiteX33" fmla="*/ 7093 w 949035"/>
              <a:gd name="connsiteY33" fmla="*/ 1344058 h 1426684"/>
              <a:gd name="connsiteX34" fmla="*/ 7093 w 949035"/>
              <a:gd name="connsiteY34" fmla="*/ 1404650 h 1426684"/>
              <a:gd name="connsiteX35" fmla="*/ 18110 w 949035"/>
              <a:gd name="connsiteY35" fmla="*/ 1421176 h 1426684"/>
              <a:gd name="connsiteX36" fmla="*/ 34635 w 949035"/>
              <a:gd name="connsiteY36" fmla="*/ 1426684 h 1426684"/>
              <a:gd name="connsiteX37" fmla="*/ 89720 w 949035"/>
              <a:gd name="connsiteY37" fmla="*/ 1421176 h 1426684"/>
              <a:gd name="connsiteX38" fmla="*/ 122770 w 949035"/>
              <a:gd name="connsiteY38" fmla="*/ 1393634 h 1426684"/>
              <a:gd name="connsiteX39" fmla="*/ 155821 w 949035"/>
              <a:gd name="connsiteY39" fmla="*/ 1371600 h 1426684"/>
              <a:gd name="connsiteX40" fmla="*/ 188872 w 949035"/>
              <a:gd name="connsiteY40" fmla="*/ 1338549 h 1426684"/>
              <a:gd name="connsiteX41" fmla="*/ 205397 w 949035"/>
              <a:gd name="connsiteY41" fmla="*/ 1327532 h 1426684"/>
              <a:gd name="connsiteX42" fmla="*/ 221922 w 949035"/>
              <a:gd name="connsiteY42" fmla="*/ 1311007 h 1426684"/>
              <a:gd name="connsiteX43" fmla="*/ 238447 w 949035"/>
              <a:gd name="connsiteY43" fmla="*/ 1299990 h 1426684"/>
              <a:gd name="connsiteX44" fmla="*/ 254973 w 949035"/>
              <a:gd name="connsiteY44" fmla="*/ 1283465 h 1426684"/>
              <a:gd name="connsiteX45" fmla="*/ 288023 w 949035"/>
              <a:gd name="connsiteY45" fmla="*/ 1261431 h 1426684"/>
              <a:gd name="connsiteX46" fmla="*/ 304549 w 949035"/>
              <a:gd name="connsiteY46" fmla="*/ 1250414 h 1426684"/>
              <a:gd name="connsiteX47" fmla="*/ 321074 w 949035"/>
              <a:gd name="connsiteY47" fmla="*/ 1244906 h 1426684"/>
              <a:gd name="connsiteX48" fmla="*/ 387175 w 949035"/>
              <a:gd name="connsiteY48" fmla="*/ 1211855 h 1426684"/>
              <a:gd name="connsiteX49" fmla="*/ 431243 w 949035"/>
              <a:gd name="connsiteY49" fmla="*/ 1189821 h 1426684"/>
              <a:gd name="connsiteX50" fmla="*/ 447768 w 949035"/>
              <a:gd name="connsiteY50" fmla="*/ 1178805 h 1426684"/>
              <a:gd name="connsiteX51" fmla="*/ 480819 w 949035"/>
              <a:gd name="connsiteY51" fmla="*/ 1167788 h 1426684"/>
              <a:gd name="connsiteX52" fmla="*/ 497344 w 949035"/>
              <a:gd name="connsiteY52" fmla="*/ 1162279 h 1426684"/>
              <a:gd name="connsiteX53" fmla="*/ 563445 w 949035"/>
              <a:gd name="connsiteY53" fmla="*/ 1151262 h 1426684"/>
              <a:gd name="connsiteX54" fmla="*/ 607512 w 949035"/>
              <a:gd name="connsiteY54" fmla="*/ 1140246 h 1426684"/>
              <a:gd name="connsiteX55" fmla="*/ 629546 w 949035"/>
              <a:gd name="connsiteY55" fmla="*/ 1134737 h 1426684"/>
              <a:gd name="connsiteX56" fmla="*/ 706664 w 949035"/>
              <a:gd name="connsiteY56" fmla="*/ 1123720 h 1426684"/>
              <a:gd name="connsiteX57" fmla="*/ 745223 w 949035"/>
              <a:gd name="connsiteY57" fmla="*/ 1112703 h 1426684"/>
              <a:gd name="connsiteX58" fmla="*/ 778274 w 949035"/>
              <a:gd name="connsiteY58" fmla="*/ 1101687 h 1426684"/>
              <a:gd name="connsiteX59" fmla="*/ 800308 w 949035"/>
              <a:gd name="connsiteY59" fmla="*/ 1096178 h 1426684"/>
              <a:gd name="connsiteX60" fmla="*/ 833358 w 949035"/>
              <a:gd name="connsiteY60" fmla="*/ 1085161 h 1426684"/>
              <a:gd name="connsiteX61" fmla="*/ 849884 w 949035"/>
              <a:gd name="connsiteY61" fmla="*/ 1079653 h 1426684"/>
              <a:gd name="connsiteX62" fmla="*/ 899459 w 949035"/>
              <a:gd name="connsiteY62" fmla="*/ 1046602 h 1426684"/>
              <a:gd name="connsiteX63" fmla="*/ 915985 w 949035"/>
              <a:gd name="connsiteY63" fmla="*/ 1035585 h 1426684"/>
              <a:gd name="connsiteX64" fmla="*/ 927002 w 949035"/>
              <a:gd name="connsiteY64" fmla="*/ 1019060 h 1426684"/>
              <a:gd name="connsiteX65" fmla="*/ 943527 w 949035"/>
              <a:gd name="connsiteY65" fmla="*/ 1008043 h 1426684"/>
              <a:gd name="connsiteX66" fmla="*/ 949035 w 949035"/>
              <a:gd name="connsiteY66" fmla="*/ 991518 h 1426684"/>
              <a:gd name="connsiteX67" fmla="*/ 943527 w 949035"/>
              <a:gd name="connsiteY67" fmla="*/ 969484 h 1426684"/>
              <a:gd name="connsiteX68" fmla="*/ 910476 w 949035"/>
              <a:gd name="connsiteY68" fmla="*/ 952959 h 1426684"/>
              <a:gd name="connsiteX69" fmla="*/ 833358 w 949035"/>
              <a:gd name="connsiteY69" fmla="*/ 958467 h 1426684"/>
              <a:gd name="connsiteX70" fmla="*/ 816833 w 949035"/>
              <a:gd name="connsiteY70" fmla="*/ 963976 h 1426684"/>
              <a:gd name="connsiteX71" fmla="*/ 750732 w 949035"/>
              <a:gd name="connsiteY71" fmla="*/ 969484 h 1426684"/>
              <a:gd name="connsiteX72" fmla="*/ 717681 w 949035"/>
              <a:gd name="connsiteY72" fmla="*/ 974993 h 1426684"/>
              <a:gd name="connsiteX73" fmla="*/ 690139 w 949035"/>
              <a:gd name="connsiteY73" fmla="*/ 980501 h 1426684"/>
              <a:gd name="connsiteX74" fmla="*/ 646072 w 949035"/>
              <a:gd name="connsiteY74" fmla="*/ 969484 h 1426684"/>
              <a:gd name="connsiteX75" fmla="*/ 596496 w 949035"/>
              <a:gd name="connsiteY75" fmla="*/ 947450 h 1426684"/>
              <a:gd name="connsiteX76" fmla="*/ 579970 w 949035"/>
              <a:gd name="connsiteY76" fmla="*/ 941942 h 1426684"/>
              <a:gd name="connsiteX77" fmla="*/ 563445 w 949035"/>
              <a:gd name="connsiteY77" fmla="*/ 930925 h 1426684"/>
              <a:gd name="connsiteX78" fmla="*/ 546920 w 949035"/>
              <a:gd name="connsiteY78" fmla="*/ 881349 h 1426684"/>
              <a:gd name="connsiteX79" fmla="*/ 535903 w 949035"/>
              <a:gd name="connsiteY79" fmla="*/ 688554 h 1426684"/>
              <a:gd name="connsiteX80" fmla="*/ 530394 w 949035"/>
              <a:gd name="connsiteY80" fmla="*/ 661012 h 1426684"/>
              <a:gd name="connsiteX81" fmla="*/ 524886 w 949035"/>
              <a:gd name="connsiteY81" fmla="*/ 627961 h 1426684"/>
              <a:gd name="connsiteX82" fmla="*/ 513869 w 949035"/>
              <a:gd name="connsiteY82" fmla="*/ 561860 h 1426684"/>
              <a:gd name="connsiteX83" fmla="*/ 502852 w 949035"/>
              <a:gd name="connsiteY83" fmla="*/ 512284 h 1426684"/>
              <a:gd name="connsiteX84" fmla="*/ 513869 w 949035"/>
              <a:gd name="connsiteY84" fmla="*/ 336014 h 1426684"/>
              <a:gd name="connsiteX85" fmla="*/ 530394 w 949035"/>
              <a:gd name="connsiteY85" fmla="*/ 280930 h 1426684"/>
              <a:gd name="connsiteX86" fmla="*/ 541411 w 949035"/>
              <a:gd name="connsiteY86" fmla="*/ 247879 h 1426684"/>
              <a:gd name="connsiteX87" fmla="*/ 546920 w 949035"/>
              <a:gd name="connsiteY87" fmla="*/ 231354 h 1426684"/>
              <a:gd name="connsiteX88" fmla="*/ 557937 w 949035"/>
              <a:gd name="connsiteY88" fmla="*/ 214829 h 1426684"/>
              <a:gd name="connsiteX89" fmla="*/ 579970 w 949035"/>
              <a:gd name="connsiteY89" fmla="*/ 165253 h 1426684"/>
              <a:gd name="connsiteX90" fmla="*/ 574462 w 949035"/>
              <a:gd name="connsiteY90" fmla="*/ 88135 h 1426684"/>
              <a:gd name="connsiteX91" fmla="*/ 563445 w 949035"/>
              <a:gd name="connsiteY91" fmla="*/ 55084 h 1426684"/>
              <a:gd name="connsiteX92" fmla="*/ 546920 w 949035"/>
              <a:gd name="connsiteY92" fmla="*/ 44067 h 1426684"/>
              <a:gd name="connsiteX93" fmla="*/ 535903 w 949035"/>
              <a:gd name="connsiteY93" fmla="*/ 27542 h 1426684"/>
              <a:gd name="connsiteX94" fmla="*/ 486327 w 949035"/>
              <a:gd name="connsiteY94" fmla="*/ 5508 h 1426684"/>
              <a:gd name="connsiteX95" fmla="*/ 469802 w 949035"/>
              <a:gd name="connsiteY95" fmla="*/ 0 h 1426684"/>
              <a:gd name="connsiteX96" fmla="*/ 381667 w 949035"/>
              <a:gd name="connsiteY96" fmla="*/ 5508 h 1426684"/>
              <a:gd name="connsiteX97" fmla="*/ 354125 w 949035"/>
              <a:gd name="connsiteY97" fmla="*/ 11017 h 1426684"/>
              <a:gd name="connsiteX98" fmla="*/ 321074 w 949035"/>
              <a:gd name="connsiteY98" fmla="*/ 16525 h 1426684"/>
              <a:gd name="connsiteX99" fmla="*/ 293532 w 949035"/>
              <a:gd name="connsiteY99" fmla="*/ 22034 h 1426684"/>
              <a:gd name="connsiteX100" fmla="*/ 188872 w 949035"/>
              <a:gd name="connsiteY100" fmla="*/ 33050 h 1426684"/>
              <a:gd name="connsiteX101" fmla="*/ 155821 w 949035"/>
              <a:gd name="connsiteY101" fmla="*/ 44067 h 1426684"/>
              <a:gd name="connsiteX102" fmla="*/ 139296 w 949035"/>
              <a:gd name="connsiteY102" fmla="*/ 49576 h 1426684"/>
              <a:gd name="connsiteX103" fmla="*/ 106245 w 949035"/>
              <a:gd name="connsiteY103" fmla="*/ 77118 h 1426684"/>
              <a:gd name="connsiteX104" fmla="*/ 73194 w 949035"/>
              <a:gd name="connsiteY104" fmla="*/ 99152 h 1426684"/>
              <a:gd name="connsiteX105" fmla="*/ 56669 w 949035"/>
              <a:gd name="connsiteY105" fmla="*/ 110168 h 1426684"/>
              <a:gd name="connsiteX106" fmla="*/ 40144 w 949035"/>
              <a:gd name="connsiteY106" fmla="*/ 115677 h 1426684"/>
              <a:gd name="connsiteX107" fmla="*/ 29127 w 949035"/>
              <a:gd name="connsiteY107" fmla="*/ 132202 h 1426684"/>
              <a:gd name="connsiteX108" fmla="*/ 29127 w 949035"/>
              <a:gd name="connsiteY108" fmla="*/ 187287 h 142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949035" h="1426684">
                <a:moveTo>
                  <a:pt x="29127" y="187287"/>
                </a:moveTo>
                <a:lnTo>
                  <a:pt x="29127" y="187287"/>
                </a:lnTo>
                <a:cubicBezTo>
                  <a:pt x="30963" y="235027"/>
                  <a:pt x="31526" y="282832"/>
                  <a:pt x="34635" y="330506"/>
                </a:cubicBezTo>
                <a:cubicBezTo>
                  <a:pt x="37037" y="367334"/>
                  <a:pt x="45652" y="440675"/>
                  <a:pt x="45652" y="440675"/>
                </a:cubicBezTo>
                <a:cubicBezTo>
                  <a:pt x="47488" y="482906"/>
                  <a:pt x="48253" y="525197"/>
                  <a:pt x="51161" y="567368"/>
                </a:cubicBezTo>
                <a:cubicBezTo>
                  <a:pt x="53069" y="595037"/>
                  <a:pt x="62215" y="617128"/>
                  <a:pt x="67686" y="644487"/>
                </a:cubicBezTo>
                <a:cubicBezTo>
                  <a:pt x="76971" y="690914"/>
                  <a:pt x="67107" y="654154"/>
                  <a:pt x="84211" y="694062"/>
                </a:cubicBezTo>
                <a:cubicBezTo>
                  <a:pt x="86498" y="699399"/>
                  <a:pt x="86839" y="705546"/>
                  <a:pt x="89720" y="710588"/>
                </a:cubicBezTo>
                <a:cubicBezTo>
                  <a:pt x="94275" y="718559"/>
                  <a:pt x="100909" y="725151"/>
                  <a:pt x="106245" y="732621"/>
                </a:cubicBezTo>
                <a:cubicBezTo>
                  <a:pt x="110093" y="738008"/>
                  <a:pt x="113590" y="743638"/>
                  <a:pt x="117262" y="749147"/>
                </a:cubicBezTo>
                <a:cubicBezTo>
                  <a:pt x="119098" y="756492"/>
                  <a:pt x="119788" y="764222"/>
                  <a:pt x="122770" y="771181"/>
                </a:cubicBezTo>
                <a:cubicBezTo>
                  <a:pt x="125378" y="777266"/>
                  <a:pt x="130502" y="781958"/>
                  <a:pt x="133787" y="787706"/>
                </a:cubicBezTo>
                <a:cubicBezTo>
                  <a:pt x="161742" y="836627"/>
                  <a:pt x="128980" y="786005"/>
                  <a:pt x="155821" y="826265"/>
                </a:cubicBezTo>
                <a:lnTo>
                  <a:pt x="166838" y="859315"/>
                </a:lnTo>
                <a:cubicBezTo>
                  <a:pt x="168674" y="864824"/>
                  <a:pt x="169749" y="870647"/>
                  <a:pt x="172346" y="875841"/>
                </a:cubicBezTo>
                <a:lnTo>
                  <a:pt x="194380" y="919908"/>
                </a:lnTo>
                <a:cubicBezTo>
                  <a:pt x="196216" y="927253"/>
                  <a:pt x="196502" y="935171"/>
                  <a:pt x="199888" y="941942"/>
                </a:cubicBezTo>
                <a:cubicBezTo>
                  <a:pt x="203994" y="950154"/>
                  <a:pt x="211078" y="956505"/>
                  <a:pt x="216414" y="963976"/>
                </a:cubicBezTo>
                <a:cubicBezTo>
                  <a:pt x="220262" y="969363"/>
                  <a:pt x="223759" y="974993"/>
                  <a:pt x="227431" y="980501"/>
                </a:cubicBezTo>
                <a:cubicBezTo>
                  <a:pt x="247514" y="1040755"/>
                  <a:pt x="215486" y="949495"/>
                  <a:pt x="243956" y="1013552"/>
                </a:cubicBezTo>
                <a:cubicBezTo>
                  <a:pt x="243966" y="1013575"/>
                  <a:pt x="257723" y="1054854"/>
                  <a:pt x="260481" y="1063128"/>
                </a:cubicBezTo>
                <a:lnTo>
                  <a:pt x="265990" y="1079653"/>
                </a:lnTo>
                <a:lnTo>
                  <a:pt x="271498" y="1096178"/>
                </a:lnTo>
                <a:cubicBezTo>
                  <a:pt x="269662" y="1114539"/>
                  <a:pt x="268796" y="1133024"/>
                  <a:pt x="265990" y="1151262"/>
                </a:cubicBezTo>
                <a:cubicBezTo>
                  <a:pt x="265107" y="1157001"/>
                  <a:pt x="264046" y="1163204"/>
                  <a:pt x="260481" y="1167788"/>
                </a:cubicBezTo>
                <a:cubicBezTo>
                  <a:pt x="240164" y="1193910"/>
                  <a:pt x="232994" y="1197129"/>
                  <a:pt x="210905" y="1211855"/>
                </a:cubicBezTo>
                <a:cubicBezTo>
                  <a:pt x="207233" y="1217364"/>
                  <a:pt x="204286" y="1223433"/>
                  <a:pt x="199888" y="1228381"/>
                </a:cubicBezTo>
                <a:cubicBezTo>
                  <a:pt x="189537" y="1240026"/>
                  <a:pt x="175480" y="1248468"/>
                  <a:pt x="166838" y="1261431"/>
                </a:cubicBezTo>
                <a:cubicBezTo>
                  <a:pt x="163166" y="1266939"/>
                  <a:pt x="160991" y="1273820"/>
                  <a:pt x="155821" y="1277956"/>
                </a:cubicBezTo>
                <a:cubicBezTo>
                  <a:pt x="151287" y="1281583"/>
                  <a:pt x="144372" y="1280645"/>
                  <a:pt x="139296" y="1283465"/>
                </a:cubicBezTo>
                <a:cubicBezTo>
                  <a:pt x="127722" y="1289895"/>
                  <a:pt x="118806" y="1301312"/>
                  <a:pt x="106245" y="1305499"/>
                </a:cubicBezTo>
                <a:lnTo>
                  <a:pt x="40144" y="1327532"/>
                </a:lnTo>
                <a:cubicBezTo>
                  <a:pt x="34636" y="1329368"/>
                  <a:pt x="28450" y="1329820"/>
                  <a:pt x="23619" y="1333041"/>
                </a:cubicBezTo>
                <a:lnTo>
                  <a:pt x="7093" y="1344058"/>
                </a:lnTo>
                <a:cubicBezTo>
                  <a:pt x="-1508" y="1369863"/>
                  <a:pt x="-3184" y="1366968"/>
                  <a:pt x="7093" y="1404650"/>
                </a:cubicBezTo>
                <a:cubicBezTo>
                  <a:pt x="8835" y="1411037"/>
                  <a:pt x="12940" y="1417040"/>
                  <a:pt x="18110" y="1421176"/>
                </a:cubicBezTo>
                <a:cubicBezTo>
                  <a:pt x="22644" y="1424803"/>
                  <a:pt x="29127" y="1424848"/>
                  <a:pt x="34635" y="1426684"/>
                </a:cubicBezTo>
                <a:cubicBezTo>
                  <a:pt x="52997" y="1424848"/>
                  <a:pt x="71739" y="1425325"/>
                  <a:pt x="89720" y="1421176"/>
                </a:cubicBezTo>
                <a:cubicBezTo>
                  <a:pt x="101714" y="1418408"/>
                  <a:pt x="114522" y="1400049"/>
                  <a:pt x="122770" y="1393634"/>
                </a:cubicBezTo>
                <a:cubicBezTo>
                  <a:pt x="133222" y="1385505"/>
                  <a:pt x="146458" y="1380963"/>
                  <a:pt x="155821" y="1371600"/>
                </a:cubicBezTo>
                <a:cubicBezTo>
                  <a:pt x="166838" y="1360583"/>
                  <a:pt x="175908" y="1347192"/>
                  <a:pt x="188872" y="1338549"/>
                </a:cubicBezTo>
                <a:cubicBezTo>
                  <a:pt x="194380" y="1334877"/>
                  <a:pt x="200311" y="1331770"/>
                  <a:pt x="205397" y="1327532"/>
                </a:cubicBezTo>
                <a:cubicBezTo>
                  <a:pt x="211381" y="1322545"/>
                  <a:pt x="215938" y="1315994"/>
                  <a:pt x="221922" y="1311007"/>
                </a:cubicBezTo>
                <a:cubicBezTo>
                  <a:pt x="227008" y="1306769"/>
                  <a:pt x="233361" y="1304228"/>
                  <a:pt x="238447" y="1299990"/>
                </a:cubicBezTo>
                <a:cubicBezTo>
                  <a:pt x="244432" y="1295003"/>
                  <a:pt x="248824" y="1288248"/>
                  <a:pt x="254973" y="1283465"/>
                </a:cubicBezTo>
                <a:cubicBezTo>
                  <a:pt x="265424" y="1275336"/>
                  <a:pt x="277006" y="1268776"/>
                  <a:pt x="288023" y="1261431"/>
                </a:cubicBezTo>
                <a:cubicBezTo>
                  <a:pt x="293532" y="1257759"/>
                  <a:pt x="298268" y="1252507"/>
                  <a:pt x="304549" y="1250414"/>
                </a:cubicBezTo>
                <a:lnTo>
                  <a:pt x="321074" y="1244906"/>
                </a:lnTo>
                <a:cubicBezTo>
                  <a:pt x="415790" y="1181762"/>
                  <a:pt x="295955" y="1257465"/>
                  <a:pt x="387175" y="1211855"/>
                </a:cubicBezTo>
                <a:cubicBezTo>
                  <a:pt x="401864" y="1204510"/>
                  <a:pt x="417578" y="1198931"/>
                  <a:pt x="431243" y="1189821"/>
                </a:cubicBezTo>
                <a:cubicBezTo>
                  <a:pt x="436751" y="1186149"/>
                  <a:pt x="441718" y="1181494"/>
                  <a:pt x="447768" y="1178805"/>
                </a:cubicBezTo>
                <a:cubicBezTo>
                  <a:pt x="458380" y="1174089"/>
                  <a:pt x="469802" y="1171460"/>
                  <a:pt x="480819" y="1167788"/>
                </a:cubicBezTo>
                <a:cubicBezTo>
                  <a:pt x="486327" y="1165952"/>
                  <a:pt x="491650" y="1163418"/>
                  <a:pt x="497344" y="1162279"/>
                </a:cubicBezTo>
                <a:cubicBezTo>
                  <a:pt x="537617" y="1154225"/>
                  <a:pt x="515618" y="1158095"/>
                  <a:pt x="563445" y="1151262"/>
                </a:cubicBezTo>
                <a:cubicBezTo>
                  <a:pt x="592978" y="1141418"/>
                  <a:pt x="567623" y="1149110"/>
                  <a:pt x="607512" y="1140246"/>
                </a:cubicBezTo>
                <a:cubicBezTo>
                  <a:pt x="614902" y="1138604"/>
                  <a:pt x="622078" y="1135982"/>
                  <a:pt x="629546" y="1134737"/>
                </a:cubicBezTo>
                <a:cubicBezTo>
                  <a:pt x="655160" y="1130468"/>
                  <a:pt x="706664" y="1123720"/>
                  <a:pt x="706664" y="1123720"/>
                </a:cubicBezTo>
                <a:cubicBezTo>
                  <a:pt x="762213" y="1105206"/>
                  <a:pt x="676043" y="1133457"/>
                  <a:pt x="745223" y="1112703"/>
                </a:cubicBezTo>
                <a:cubicBezTo>
                  <a:pt x="756346" y="1109366"/>
                  <a:pt x="767008" y="1104504"/>
                  <a:pt x="778274" y="1101687"/>
                </a:cubicBezTo>
                <a:cubicBezTo>
                  <a:pt x="785619" y="1099851"/>
                  <a:pt x="793057" y="1098354"/>
                  <a:pt x="800308" y="1096178"/>
                </a:cubicBezTo>
                <a:cubicBezTo>
                  <a:pt x="811431" y="1092841"/>
                  <a:pt x="822341" y="1088833"/>
                  <a:pt x="833358" y="1085161"/>
                </a:cubicBezTo>
                <a:lnTo>
                  <a:pt x="849884" y="1079653"/>
                </a:lnTo>
                <a:lnTo>
                  <a:pt x="899459" y="1046602"/>
                </a:lnTo>
                <a:lnTo>
                  <a:pt x="915985" y="1035585"/>
                </a:lnTo>
                <a:cubicBezTo>
                  <a:pt x="919657" y="1030077"/>
                  <a:pt x="922321" y="1023741"/>
                  <a:pt x="927002" y="1019060"/>
                </a:cubicBezTo>
                <a:cubicBezTo>
                  <a:pt x="931683" y="1014379"/>
                  <a:pt x="939391" y="1013213"/>
                  <a:pt x="943527" y="1008043"/>
                </a:cubicBezTo>
                <a:cubicBezTo>
                  <a:pt x="947154" y="1003509"/>
                  <a:pt x="947199" y="997026"/>
                  <a:pt x="949035" y="991518"/>
                </a:cubicBezTo>
                <a:cubicBezTo>
                  <a:pt x="947199" y="984173"/>
                  <a:pt x="947726" y="975783"/>
                  <a:pt x="943527" y="969484"/>
                </a:cubicBezTo>
                <a:cubicBezTo>
                  <a:pt x="937425" y="960330"/>
                  <a:pt x="919903" y="956101"/>
                  <a:pt x="910476" y="952959"/>
                </a:cubicBezTo>
                <a:cubicBezTo>
                  <a:pt x="884770" y="954795"/>
                  <a:pt x="858953" y="955456"/>
                  <a:pt x="833358" y="958467"/>
                </a:cubicBezTo>
                <a:cubicBezTo>
                  <a:pt x="827591" y="959145"/>
                  <a:pt x="822588" y="963209"/>
                  <a:pt x="816833" y="963976"/>
                </a:cubicBezTo>
                <a:cubicBezTo>
                  <a:pt x="794917" y="966898"/>
                  <a:pt x="772766" y="967648"/>
                  <a:pt x="750732" y="969484"/>
                </a:cubicBezTo>
                <a:lnTo>
                  <a:pt x="717681" y="974993"/>
                </a:lnTo>
                <a:cubicBezTo>
                  <a:pt x="708470" y="976668"/>
                  <a:pt x="699501" y="980501"/>
                  <a:pt x="690139" y="980501"/>
                </a:cubicBezTo>
                <a:cubicBezTo>
                  <a:pt x="683850" y="980501"/>
                  <a:pt x="654768" y="973832"/>
                  <a:pt x="646072" y="969484"/>
                </a:cubicBezTo>
                <a:cubicBezTo>
                  <a:pt x="593706" y="943300"/>
                  <a:pt x="681742" y="975865"/>
                  <a:pt x="596496" y="947450"/>
                </a:cubicBezTo>
                <a:lnTo>
                  <a:pt x="579970" y="941942"/>
                </a:lnTo>
                <a:cubicBezTo>
                  <a:pt x="574462" y="938270"/>
                  <a:pt x="568126" y="935606"/>
                  <a:pt x="563445" y="930925"/>
                </a:cubicBezTo>
                <a:cubicBezTo>
                  <a:pt x="547953" y="915433"/>
                  <a:pt x="550613" y="903509"/>
                  <a:pt x="546920" y="881349"/>
                </a:cubicBezTo>
                <a:cubicBezTo>
                  <a:pt x="545028" y="841612"/>
                  <a:pt x="540928" y="736293"/>
                  <a:pt x="535903" y="688554"/>
                </a:cubicBezTo>
                <a:cubicBezTo>
                  <a:pt x="534923" y="679243"/>
                  <a:pt x="532069" y="670223"/>
                  <a:pt x="530394" y="661012"/>
                </a:cubicBezTo>
                <a:cubicBezTo>
                  <a:pt x="528396" y="650023"/>
                  <a:pt x="526584" y="639000"/>
                  <a:pt x="524886" y="627961"/>
                </a:cubicBezTo>
                <a:cubicBezTo>
                  <a:pt x="509052" y="525033"/>
                  <a:pt x="528416" y="641867"/>
                  <a:pt x="513869" y="561860"/>
                </a:cubicBezTo>
                <a:cubicBezTo>
                  <a:pt x="506113" y="519201"/>
                  <a:pt x="512566" y="541422"/>
                  <a:pt x="502852" y="512284"/>
                </a:cubicBezTo>
                <a:cubicBezTo>
                  <a:pt x="505162" y="459165"/>
                  <a:pt x="505236" y="392129"/>
                  <a:pt x="513869" y="336014"/>
                </a:cubicBezTo>
                <a:cubicBezTo>
                  <a:pt x="516246" y="320564"/>
                  <a:pt x="526110" y="293783"/>
                  <a:pt x="530394" y="280930"/>
                </a:cubicBezTo>
                <a:lnTo>
                  <a:pt x="541411" y="247879"/>
                </a:lnTo>
                <a:cubicBezTo>
                  <a:pt x="543247" y="242371"/>
                  <a:pt x="543699" y="236185"/>
                  <a:pt x="546920" y="231354"/>
                </a:cubicBezTo>
                <a:lnTo>
                  <a:pt x="557937" y="214829"/>
                </a:lnTo>
                <a:cubicBezTo>
                  <a:pt x="571046" y="175497"/>
                  <a:pt x="562511" y="191440"/>
                  <a:pt x="579970" y="165253"/>
                </a:cubicBezTo>
                <a:cubicBezTo>
                  <a:pt x="578134" y="139547"/>
                  <a:pt x="578285" y="113621"/>
                  <a:pt x="574462" y="88135"/>
                </a:cubicBezTo>
                <a:cubicBezTo>
                  <a:pt x="572739" y="76651"/>
                  <a:pt x="573107" y="61526"/>
                  <a:pt x="563445" y="55084"/>
                </a:cubicBezTo>
                <a:lnTo>
                  <a:pt x="546920" y="44067"/>
                </a:lnTo>
                <a:cubicBezTo>
                  <a:pt x="543248" y="38559"/>
                  <a:pt x="540584" y="32223"/>
                  <a:pt x="535903" y="27542"/>
                </a:cubicBezTo>
                <a:cubicBezTo>
                  <a:pt x="522809" y="14448"/>
                  <a:pt x="502691" y="10963"/>
                  <a:pt x="486327" y="5508"/>
                </a:cubicBezTo>
                <a:lnTo>
                  <a:pt x="469802" y="0"/>
                </a:lnTo>
                <a:cubicBezTo>
                  <a:pt x="440424" y="1836"/>
                  <a:pt x="410970" y="2717"/>
                  <a:pt x="381667" y="5508"/>
                </a:cubicBezTo>
                <a:cubicBezTo>
                  <a:pt x="372347" y="6396"/>
                  <a:pt x="363336" y="9342"/>
                  <a:pt x="354125" y="11017"/>
                </a:cubicBezTo>
                <a:cubicBezTo>
                  <a:pt x="343136" y="13015"/>
                  <a:pt x="332063" y="14527"/>
                  <a:pt x="321074" y="16525"/>
                </a:cubicBezTo>
                <a:cubicBezTo>
                  <a:pt x="311863" y="18200"/>
                  <a:pt x="302822" y="20873"/>
                  <a:pt x="293532" y="22034"/>
                </a:cubicBezTo>
                <a:cubicBezTo>
                  <a:pt x="258723" y="26385"/>
                  <a:pt x="188872" y="33050"/>
                  <a:pt x="188872" y="33050"/>
                </a:cubicBezTo>
                <a:lnTo>
                  <a:pt x="155821" y="44067"/>
                </a:lnTo>
                <a:cubicBezTo>
                  <a:pt x="150313" y="45903"/>
                  <a:pt x="144127" y="46355"/>
                  <a:pt x="139296" y="49576"/>
                </a:cubicBezTo>
                <a:cubicBezTo>
                  <a:pt x="80248" y="88940"/>
                  <a:pt x="169858" y="27641"/>
                  <a:pt x="106245" y="77118"/>
                </a:cubicBezTo>
                <a:cubicBezTo>
                  <a:pt x="95793" y="85247"/>
                  <a:pt x="84211" y="91807"/>
                  <a:pt x="73194" y="99152"/>
                </a:cubicBezTo>
                <a:cubicBezTo>
                  <a:pt x="67686" y="102824"/>
                  <a:pt x="62949" y="108074"/>
                  <a:pt x="56669" y="110168"/>
                </a:cubicBezTo>
                <a:lnTo>
                  <a:pt x="40144" y="115677"/>
                </a:lnTo>
                <a:cubicBezTo>
                  <a:pt x="36472" y="121185"/>
                  <a:pt x="32088" y="126281"/>
                  <a:pt x="29127" y="132202"/>
                </a:cubicBezTo>
                <a:cubicBezTo>
                  <a:pt x="19555" y="151347"/>
                  <a:pt x="29127" y="178106"/>
                  <a:pt x="29127" y="187287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4E97185-25DC-4DDF-2E4D-04D79328E10F}"/>
              </a:ext>
            </a:extLst>
          </p:cNvPr>
          <p:cNvSpPr/>
          <p:nvPr/>
        </p:nvSpPr>
        <p:spPr>
          <a:xfrm rot="20133678">
            <a:off x="7277561" y="1929693"/>
            <a:ext cx="762640" cy="2152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A45698C0-3D86-0043-F873-66C0A9DA0374}"/>
              </a:ext>
            </a:extLst>
          </p:cNvPr>
          <p:cNvSpPr/>
          <p:nvPr/>
        </p:nvSpPr>
        <p:spPr>
          <a:xfrm>
            <a:off x="7553233" y="2657892"/>
            <a:ext cx="1233888" cy="1249005"/>
          </a:xfrm>
          <a:custGeom>
            <a:avLst/>
            <a:gdLst>
              <a:gd name="connsiteX0" fmla="*/ 0 w 925416"/>
              <a:gd name="connsiteY0" fmla="*/ 171082 h 936754"/>
              <a:gd name="connsiteX1" fmla="*/ 0 w 925416"/>
              <a:gd name="connsiteY1" fmla="*/ 171082 h 936754"/>
              <a:gd name="connsiteX2" fmla="*/ 49575 w 925416"/>
              <a:gd name="connsiteY2" fmla="*/ 176590 h 936754"/>
              <a:gd name="connsiteX3" fmla="*/ 93643 w 925416"/>
              <a:gd name="connsiteY3" fmla="*/ 165573 h 936754"/>
              <a:gd name="connsiteX4" fmla="*/ 137710 w 925416"/>
              <a:gd name="connsiteY4" fmla="*/ 154556 h 936754"/>
              <a:gd name="connsiteX5" fmla="*/ 176269 w 925416"/>
              <a:gd name="connsiteY5" fmla="*/ 138031 h 936754"/>
              <a:gd name="connsiteX6" fmla="*/ 192795 w 925416"/>
              <a:gd name="connsiteY6" fmla="*/ 127014 h 936754"/>
              <a:gd name="connsiteX7" fmla="*/ 209320 w 925416"/>
              <a:gd name="connsiteY7" fmla="*/ 110489 h 936754"/>
              <a:gd name="connsiteX8" fmla="*/ 225845 w 925416"/>
              <a:gd name="connsiteY8" fmla="*/ 104980 h 936754"/>
              <a:gd name="connsiteX9" fmla="*/ 258896 w 925416"/>
              <a:gd name="connsiteY9" fmla="*/ 82947 h 936754"/>
              <a:gd name="connsiteX10" fmla="*/ 308472 w 925416"/>
              <a:gd name="connsiteY10" fmla="*/ 55405 h 936754"/>
              <a:gd name="connsiteX11" fmla="*/ 324997 w 925416"/>
              <a:gd name="connsiteY11" fmla="*/ 44388 h 936754"/>
              <a:gd name="connsiteX12" fmla="*/ 341522 w 925416"/>
              <a:gd name="connsiteY12" fmla="*/ 33371 h 936754"/>
              <a:gd name="connsiteX13" fmla="*/ 374573 w 925416"/>
              <a:gd name="connsiteY13" fmla="*/ 22354 h 936754"/>
              <a:gd name="connsiteX14" fmla="*/ 391098 w 925416"/>
              <a:gd name="connsiteY14" fmla="*/ 16846 h 936754"/>
              <a:gd name="connsiteX15" fmla="*/ 424149 w 925416"/>
              <a:gd name="connsiteY15" fmla="*/ 320 h 936754"/>
              <a:gd name="connsiteX16" fmla="*/ 435166 w 925416"/>
              <a:gd name="connsiteY16" fmla="*/ 16846 h 936754"/>
              <a:gd name="connsiteX17" fmla="*/ 446183 w 925416"/>
              <a:gd name="connsiteY17" fmla="*/ 49896 h 936754"/>
              <a:gd name="connsiteX18" fmla="*/ 451691 w 925416"/>
              <a:gd name="connsiteY18" fmla="*/ 66421 h 936754"/>
              <a:gd name="connsiteX19" fmla="*/ 462708 w 925416"/>
              <a:gd name="connsiteY19" fmla="*/ 82947 h 936754"/>
              <a:gd name="connsiteX20" fmla="*/ 468216 w 925416"/>
              <a:gd name="connsiteY20" fmla="*/ 110489 h 936754"/>
              <a:gd name="connsiteX21" fmla="*/ 490250 w 925416"/>
              <a:gd name="connsiteY21" fmla="*/ 143539 h 936754"/>
              <a:gd name="connsiteX22" fmla="*/ 495759 w 925416"/>
              <a:gd name="connsiteY22" fmla="*/ 160065 h 936754"/>
              <a:gd name="connsiteX23" fmla="*/ 517792 w 925416"/>
              <a:gd name="connsiteY23" fmla="*/ 193115 h 936754"/>
              <a:gd name="connsiteX24" fmla="*/ 539826 w 925416"/>
              <a:gd name="connsiteY24" fmla="*/ 242691 h 936754"/>
              <a:gd name="connsiteX25" fmla="*/ 561860 w 925416"/>
              <a:gd name="connsiteY25" fmla="*/ 292267 h 936754"/>
              <a:gd name="connsiteX26" fmla="*/ 578385 w 925416"/>
              <a:gd name="connsiteY26" fmla="*/ 297776 h 936754"/>
              <a:gd name="connsiteX27" fmla="*/ 589402 w 925416"/>
              <a:gd name="connsiteY27" fmla="*/ 314301 h 936754"/>
              <a:gd name="connsiteX28" fmla="*/ 605927 w 925416"/>
              <a:gd name="connsiteY28" fmla="*/ 319809 h 936754"/>
              <a:gd name="connsiteX29" fmla="*/ 738130 w 925416"/>
              <a:gd name="connsiteY29" fmla="*/ 314301 h 936754"/>
              <a:gd name="connsiteX30" fmla="*/ 787706 w 925416"/>
              <a:gd name="connsiteY30" fmla="*/ 281250 h 936754"/>
              <a:gd name="connsiteX31" fmla="*/ 804231 w 925416"/>
              <a:gd name="connsiteY31" fmla="*/ 270233 h 936754"/>
              <a:gd name="connsiteX32" fmla="*/ 820756 w 925416"/>
              <a:gd name="connsiteY32" fmla="*/ 264725 h 936754"/>
              <a:gd name="connsiteX33" fmla="*/ 870332 w 925416"/>
              <a:gd name="connsiteY33" fmla="*/ 242691 h 936754"/>
              <a:gd name="connsiteX34" fmla="*/ 886857 w 925416"/>
              <a:gd name="connsiteY34" fmla="*/ 237183 h 936754"/>
              <a:gd name="connsiteX35" fmla="*/ 919908 w 925416"/>
              <a:gd name="connsiteY35" fmla="*/ 275742 h 936754"/>
              <a:gd name="connsiteX36" fmla="*/ 925416 w 925416"/>
              <a:gd name="connsiteY36" fmla="*/ 292267 h 936754"/>
              <a:gd name="connsiteX37" fmla="*/ 914400 w 925416"/>
              <a:gd name="connsiteY37" fmla="*/ 330826 h 936754"/>
              <a:gd name="connsiteX38" fmla="*/ 897874 w 925416"/>
              <a:gd name="connsiteY38" fmla="*/ 341843 h 936754"/>
              <a:gd name="connsiteX39" fmla="*/ 886857 w 925416"/>
              <a:gd name="connsiteY39" fmla="*/ 358368 h 936754"/>
              <a:gd name="connsiteX40" fmla="*/ 870332 w 925416"/>
              <a:gd name="connsiteY40" fmla="*/ 363877 h 936754"/>
              <a:gd name="connsiteX41" fmla="*/ 853807 w 925416"/>
              <a:gd name="connsiteY41" fmla="*/ 374894 h 936754"/>
              <a:gd name="connsiteX42" fmla="*/ 842790 w 925416"/>
              <a:gd name="connsiteY42" fmla="*/ 391419 h 936754"/>
              <a:gd name="connsiteX43" fmla="*/ 826265 w 925416"/>
              <a:gd name="connsiteY43" fmla="*/ 396927 h 936754"/>
              <a:gd name="connsiteX44" fmla="*/ 793214 w 925416"/>
              <a:gd name="connsiteY44" fmla="*/ 418961 h 936754"/>
              <a:gd name="connsiteX45" fmla="*/ 677537 w 925416"/>
              <a:gd name="connsiteY45" fmla="*/ 496079 h 936754"/>
              <a:gd name="connsiteX46" fmla="*/ 611436 w 925416"/>
              <a:gd name="connsiteY46" fmla="*/ 540147 h 936754"/>
              <a:gd name="connsiteX47" fmla="*/ 594910 w 925416"/>
              <a:gd name="connsiteY47" fmla="*/ 551164 h 936754"/>
              <a:gd name="connsiteX48" fmla="*/ 578385 w 925416"/>
              <a:gd name="connsiteY48" fmla="*/ 562180 h 936754"/>
              <a:gd name="connsiteX49" fmla="*/ 567368 w 925416"/>
              <a:gd name="connsiteY49" fmla="*/ 578706 h 936754"/>
              <a:gd name="connsiteX50" fmla="*/ 534318 w 925416"/>
              <a:gd name="connsiteY50" fmla="*/ 595231 h 936754"/>
              <a:gd name="connsiteX51" fmla="*/ 484742 w 925416"/>
              <a:gd name="connsiteY51" fmla="*/ 628282 h 936754"/>
              <a:gd name="connsiteX52" fmla="*/ 468216 w 925416"/>
              <a:gd name="connsiteY52" fmla="*/ 639299 h 936754"/>
              <a:gd name="connsiteX53" fmla="*/ 457200 w 925416"/>
              <a:gd name="connsiteY53" fmla="*/ 655824 h 936754"/>
              <a:gd name="connsiteX54" fmla="*/ 440674 w 925416"/>
              <a:gd name="connsiteY54" fmla="*/ 666841 h 936754"/>
              <a:gd name="connsiteX55" fmla="*/ 418641 w 925416"/>
              <a:gd name="connsiteY55" fmla="*/ 699891 h 936754"/>
              <a:gd name="connsiteX56" fmla="*/ 402115 w 925416"/>
              <a:gd name="connsiteY56" fmla="*/ 716417 h 936754"/>
              <a:gd name="connsiteX57" fmla="*/ 380081 w 925416"/>
              <a:gd name="connsiteY57" fmla="*/ 749467 h 936754"/>
              <a:gd name="connsiteX58" fmla="*/ 369065 w 925416"/>
              <a:gd name="connsiteY58" fmla="*/ 765993 h 936754"/>
              <a:gd name="connsiteX59" fmla="*/ 352539 w 925416"/>
              <a:gd name="connsiteY59" fmla="*/ 777009 h 936754"/>
              <a:gd name="connsiteX60" fmla="*/ 330506 w 925416"/>
              <a:gd name="connsiteY60" fmla="*/ 810060 h 936754"/>
              <a:gd name="connsiteX61" fmla="*/ 308472 w 925416"/>
              <a:gd name="connsiteY61" fmla="*/ 843111 h 936754"/>
              <a:gd name="connsiteX62" fmla="*/ 297455 w 925416"/>
              <a:gd name="connsiteY62" fmla="*/ 859636 h 936754"/>
              <a:gd name="connsiteX63" fmla="*/ 264404 w 925416"/>
              <a:gd name="connsiteY63" fmla="*/ 881670 h 936754"/>
              <a:gd name="connsiteX64" fmla="*/ 247879 w 925416"/>
              <a:gd name="connsiteY64" fmla="*/ 892686 h 936754"/>
              <a:gd name="connsiteX65" fmla="*/ 198303 w 925416"/>
              <a:gd name="connsiteY65" fmla="*/ 931246 h 936754"/>
              <a:gd name="connsiteX66" fmla="*/ 181778 w 925416"/>
              <a:gd name="connsiteY66" fmla="*/ 936754 h 936754"/>
              <a:gd name="connsiteX67" fmla="*/ 126694 w 925416"/>
              <a:gd name="connsiteY67" fmla="*/ 931246 h 936754"/>
              <a:gd name="connsiteX68" fmla="*/ 110168 w 925416"/>
              <a:gd name="connsiteY68" fmla="*/ 925737 h 936754"/>
              <a:gd name="connsiteX69" fmla="*/ 77118 w 925416"/>
              <a:gd name="connsiteY69" fmla="*/ 876161 h 936754"/>
              <a:gd name="connsiteX70" fmla="*/ 66101 w 925416"/>
              <a:gd name="connsiteY70" fmla="*/ 859636 h 936754"/>
              <a:gd name="connsiteX71" fmla="*/ 77118 w 925416"/>
              <a:gd name="connsiteY71" fmla="*/ 826585 h 936754"/>
              <a:gd name="connsiteX72" fmla="*/ 110168 w 925416"/>
              <a:gd name="connsiteY72" fmla="*/ 799043 h 936754"/>
              <a:gd name="connsiteX73" fmla="*/ 121185 w 925416"/>
              <a:gd name="connsiteY73" fmla="*/ 782518 h 936754"/>
              <a:gd name="connsiteX74" fmla="*/ 137710 w 925416"/>
              <a:gd name="connsiteY74" fmla="*/ 765993 h 936754"/>
              <a:gd name="connsiteX75" fmla="*/ 154236 w 925416"/>
              <a:gd name="connsiteY75" fmla="*/ 743959 h 936754"/>
              <a:gd name="connsiteX76" fmla="*/ 170761 w 925416"/>
              <a:gd name="connsiteY76" fmla="*/ 727433 h 936754"/>
              <a:gd name="connsiteX77" fmla="*/ 192795 w 925416"/>
              <a:gd name="connsiteY77" fmla="*/ 694383 h 936754"/>
              <a:gd name="connsiteX78" fmla="*/ 203812 w 925416"/>
              <a:gd name="connsiteY78" fmla="*/ 677858 h 936754"/>
              <a:gd name="connsiteX79" fmla="*/ 214828 w 925416"/>
              <a:gd name="connsiteY79" fmla="*/ 661332 h 936754"/>
              <a:gd name="connsiteX80" fmla="*/ 247879 w 925416"/>
              <a:gd name="connsiteY80" fmla="*/ 639299 h 936754"/>
              <a:gd name="connsiteX81" fmla="*/ 264404 w 925416"/>
              <a:gd name="connsiteY81" fmla="*/ 633790 h 936754"/>
              <a:gd name="connsiteX82" fmla="*/ 297455 w 925416"/>
              <a:gd name="connsiteY82" fmla="*/ 611756 h 936754"/>
              <a:gd name="connsiteX83" fmla="*/ 308472 w 925416"/>
              <a:gd name="connsiteY83" fmla="*/ 595231 h 936754"/>
              <a:gd name="connsiteX84" fmla="*/ 319489 w 925416"/>
              <a:gd name="connsiteY84" fmla="*/ 562180 h 936754"/>
              <a:gd name="connsiteX85" fmla="*/ 313980 w 925416"/>
              <a:gd name="connsiteY85" fmla="*/ 534638 h 936754"/>
              <a:gd name="connsiteX86" fmla="*/ 291947 w 925416"/>
              <a:gd name="connsiteY86" fmla="*/ 501588 h 936754"/>
              <a:gd name="connsiteX87" fmla="*/ 247879 w 925416"/>
              <a:gd name="connsiteY87" fmla="*/ 440995 h 936754"/>
              <a:gd name="connsiteX88" fmla="*/ 231354 w 925416"/>
              <a:gd name="connsiteY88" fmla="*/ 429978 h 936754"/>
              <a:gd name="connsiteX89" fmla="*/ 198303 w 925416"/>
              <a:gd name="connsiteY89" fmla="*/ 396927 h 936754"/>
              <a:gd name="connsiteX90" fmla="*/ 187286 w 925416"/>
              <a:gd name="connsiteY90" fmla="*/ 380402 h 936754"/>
              <a:gd name="connsiteX91" fmla="*/ 170761 w 925416"/>
              <a:gd name="connsiteY91" fmla="*/ 369385 h 936754"/>
              <a:gd name="connsiteX92" fmla="*/ 143219 w 925416"/>
              <a:gd name="connsiteY92" fmla="*/ 341843 h 936754"/>
              <a:gd name="connsiteX93" fmla="*/ 77118 w 925416"/>
              <a:gd name="connsiteY93" fmla="*/ 286759 h 936754"/>
              <a:gd name="connsiteX94" fmla="*/ 60592 w 925416"/>
              <a:gd name="connsiteY94" fmla="*/ 275742 h 936754"/>
              <a:gd name="connsiteX95" fmla="*/ 44067 w 925416"/>
              <a:gd name="connsiteY95" fmla="*/ 264725 h 936754"/>
              <a:gd name="connsiteX96" fmla="*/ 33050 w 925416"/>
              <a:gd name="connsiteY96" fmla="*/ 248200 h 936754"/>
              <a:gd name="connsiteX97" fmla="*/ 16525 w 925416"/>
              <a:gd name="connsiteY97" fmla="*/ 237183 h 936754"/>
              <a:gd name="connsiteX98" fmla="*/ 0 w 925416"/>
              <a:gd name="connsiteY98" fmla="*/ 171082 h 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925416" h="936754">
                <a:moveTo>
                  <a:pt x="0" y="171082"/>
                </a:moveTo>
                <a:lnTo>
                  <a:pt x="0" y="171082"/>
                </a:lnTo>
                <a:cubicBezTo>
                  <a:pt x="16525" y="172918"/>
                  <a:pt x="32948" y="176590"/>
                  <a:pt x="49575" y="176590"/>
                </a:cubicBezTo>
                <a:cubicBezTo>
                  <a:pt x="69888" y="176590"/>
                  <a:pt x="76251" y="169921"/>
                  <a:pt x="93643" y="165573"/>
                </a:cubicBezTo>
                <a:cubicBezTo>
                  <a:pt x="114345" y="160397"/>
                  <a:pt x="120076" y="162114"/>
                  <a:pt x="137710" y="154556"/>
                </a:cubicBezTo>
                <a:cubicBezTo>
                  <a:pt x="185344" y="134140"/>
                  <a:pt x="137524" y="150945"/>
                  <a:pt x="176269" y="138031"/>
                </a:cubicBezTo>
                <a:cubicBezTo>
                  <a:pt x="181778" y="134359"/>
                  <a:pt x="187709" y="131252"/>
                  <a:pt x="192795" y="127014"/>
                </a:cubicBezTo>
                <a:cubicBezTo>
                  <a:pt x="198779" y="122027"/>
                  <a:pt x="202838" y="114810"/>
                  <a:pt x="209320" y="110489"/>
                </a:cubicBezTo>
                <a:cubicBezTo>
                  <a:pt x="214151" y="107268"/>
                  <a:pt x="220769" y="107800"/>
                  <a:pt x="225845" y="104980"/>
                </a:cubicBezTo>
                <a:cubicBezTo>
                  <a:pt x="237419" y="98550"/>
                  <a:pt x="246335" y="87135"/>
                  <a:pt x="258896" y="82947"/>
                </a:cubicBezTo>
                <a:cubicBezTo>
                  <a:pt x="287981" y="73251"/>
                  <a:pt x="270592" y="80658"/>
                  <a:pt x="308472" y="55405"/>
                </a:cubicBezTo>
                <a:lnTo>
                  <a:pt x="324997" y="44388"/>
                </a:lnTo>
                <a:cubicBezTo>
                  <a:pt x="330505" y="40716"/>
                  <a:pt x="335241" y="35465"/>
                  <a:pt x="341522" y="33371"/>
                </a:cubicBezTo>
                <a:lnTo>
                  <a:pt x="374573" y="22354"/>
                </a:lnTo>
                <a:lnTo>
                  <a:pt x="391098" y="16846"/>
                </a:lnTo>
                <a:cubicBezTo>
                  <a:pt x="394576" y="14527"/>
                  <a:pt x="417023" y="-2530"/>
                  <a:pt x="424149" y="320"/>
                </a:cubicBezTo>
                <a:cubicBezTo>
                  <a:pt x="430296" y="2779"/>
                  <a:pt x="431494" y="11337"/>
                  <a:pt x="435166" y="16846"/>
                </a:cubicBezTo>
                <a:lnTo>
                  <a:pt x="446183" y="49896"/>
                </a:lnTo>
                <a:cubicBezTo>
                  <a:pt x="448019" y="55404"/>
                  <a:pt x="448470" y="61590"/>
                  <a:pt x="451691" y="66421"/>
                </a:cubicBezTo>
                <a:lnTo>
                  <a:pt x="462708" y="82947"/>
                </a:lnTo>
                <a:cubicBezTo>
                  <a:pt x="464544" y="92128"/>
                  <a:pt x="464342" y="101966"/>
                  <a:pt x="468216" y="110489"/>
                </a:cubicBezTo>
                <a:cubicBezTo>
                  <a:pt x="473695" y="122543"/>
                  <a:pt x="486063" y="130978"/>
                  <a:pt x="490250" y="143539"/>
                </a:cubicBezTo>
                <a:cubicBezTo>
                  <a:pt x="492086" y="149048"/>
                  <a:pt x="492939" y="154989"/>
                  <a:pt x="495759" y="160065"/>
                </a:cubicBezTo>
                <a:cubicBezTo>
                  <a:pt x="502189" y="171639"/>
                  <a:pt x="513605" y="180554"/>
                  <a:pt x="517792" y="193115"/>
                </a:cubicBezTo>
                <a:cubicBezTo>
                  <a:pt x="530903" y="232447"/>
                  <a:pt x="522367" y="216504"/>
                  <a:pt x="539826" y="242691"/>
                </a:cubicBezTo>
                <a:cubicBezTo>
                  <a:pt x="543193" y="252791"/>
                  <a:pt x="549956" y="282743"/>
                  <a:pt x="561860" y="292267"/>
                </a:cubicBezTo>
                <a:cubicBezTo>
                  <a:pt x="566394" y="295894"/>
                  <a:pt x="572877" y="295940"/>
                  <a:pt x="578385" y="297776"/>
                </a:cubicBezTo>
                <a:cubicBezTo>
                  <a:pt x="582057" y="303284"/>
                  <a:pt x="584232" y="310165"/>
                  <a:pt x="589402" y="314301"/>
                </a:cubicBezTo>
                <a:cubicBezTo>
                  <a:pt x="593936" y="317928"/>
                  <a:pt x="600121" y="319809"/>
                  <a:pt x="605927" y="319809"/>
                </a:cubicBezTo>
                <a:cubicBezTo>
                  <a:pt x="650033" y="319809"/>
                  <a:pt x="694062" y="316137"/>
                  <a:pt x="738130" y="314301"/>
                </a:cubicBezTo>
                <a:lnTo>
                  <a:pt x="787706" y="281250"/>
                </a:lnTo>
                <a:cubicBezTo>
                  <a:pt x="793214" y="277578"/>
                  <a:pt x="797950" y="272326"/>
                  <a:pt x="804231" y="270233"/>
                </a:cubicBezTo>
                <a:lnTo>
                  <a:pt x="820756" y="264725"/>
                </a:lnTo>
                <a:cubicBezTo>
                  <a:pt x="846943" y="247266"/>
                  <a:pt x="831001" y="255801"/>
                  <a:pt x="870332" y="242691"/>
                </a:cubicBezTo>
                <a:lnTo>
                  <a:pt x="886857" y="237183"/>
                </a:lnTo>
                <a:cubicBezTo>
                  <a:pt x="920157" y="245507"/>
                  <a:pt x="906497" y="235509"/>
                  <a:pt x="919908" y="275742"/>
                </a:cubicBezTo>
                <a:lnTo>
                  <a:pt x="925416" y="292267"/>
                </a:lnTo>
                <a:cubicBezTo>
                  <a:pt x="925056" y="293706"/>
                  <a:pt x="917274" y="327234"/>
                  <a:pt x="914400" y="330826"/>
                </a:cubicBezTo>
                <a:cubicBezTo>
                  <a:pt x="910264" y="335996"/>
                  <a:pt x="903383" y="338171"/>
                  <a:pt x="897874" y="341843"/>
                </a:cubicBezTo>
                <a:cubicBezTo>
                  <a:pt x="894202" y="347351"/>
                  <a:pt x="892027" y="354232"/>
                  <a:pt x="886857" y="358368"/>
                </a:cubicBezTo>
                <a:cubicBezTo>
                  <a:pt x="882323" y="361995"/>
                  <a:pt x="875525" y="361280"/>
                  <a:pt x="870332" y="363877"/>
                </a:cubicBezTo>
                <a:cubicBezTo>
                  <a:pt x="864411" y="366838"/>
                  <a:pt x="859315" y="371222"/>
                  <a:pt x="853807" y="374894"/>
                </a:cubicBezTo>
                <a:cubicBezTo>
                  <a:pt x="850135" y="380402"/>
                  <a:pt x="847960" y="387283"/>
                  <a:pt x="842790" y="391419"/>
                </a:cubicBezTo>
                <a:cubicBezTo>
                  <a:pt x="838256" y="395046"/>
                  <a:pt x="831341" y="394107"/>
                  <a:pt x="826265" y="396927"/>
                </a:cubicBezTo>
                <a:cubicBezTo>
                  <a:pt x="814690" y="403357"/>
                  <a:pt x="804231" y="411616"/>
                  <a:pt x="793214" y="418961"/>
                </a:cubicBezTo>
                <a:lnTo>
                  <a:pt x="677537" y="496079"/>
                </a:lnTo>
                <a:lnTo>
                  <a:pt x="611436" y="540147"/>
                </a:lnTo>
                <a:lnTo>
                  <a:pt x="594910" y="551164"/>
                </a:lnTo>
                <a:lnTo>
                  <a:pt x="578385" y="562180"/>
                </a:lnTo>
                <a:cubicBezTo>
                  <a:pt x="574713" y="567689"/>
                  <a:pt x="572049" y="574024"/>
                  <a:pt x="567368" y="578706"/>
                </a:cubicBezTo>
                <a:cubicBezTo>
                  <a:pt x="556690" y="589385"/>
                  <a:pt x="547759" y="590751"/>
                  <a:pt x="534318" y="595231"/>
                </a:cubicBezTo>
                <a:lnTo>
                  <a:pt x="484742" y="628282"/>
                </a:lnTo>
                <a:lnTo>
                  <a:pt x="468216" y="639299"/>
                </a:lnTo>
                <a:cubicBezTo>
                  <a:pt x="464544" y="644807"/>
                  <a:pt x="461881" y="651143"/>
                  <a:pt x="457200" y="655824"/>
                </a:cubicBezTo>
                <a:cubicBezTo>
                  <a:pt x="452519" y="660505"/>
                  <a:pt x="445034" y="661859"/>
                  <a:pt x="440674" y="666841"/>
                </a:cubicBezTo>
                <a:cubicBezTo>
                  <a:pt x="431955" y="676805"/>
                  <a:pt x="428003" y="690529"/>
                  <a:pt x="418641" y="699891"/>
                </a:cubicBezTo>
                <a:cubicBezTo>
                  <a:pt x="413132" y="705400"/>
                  <a:pt x="406898" y="710268"/>
                  <a:pt x="402115" y="716417"/>
                </a:cubicBezTo>
                <a:cubicBezTo>
                  <a:pt x="393986" y="726868"/>
                  <a:pt x="387425" y="738450"/>
                  <a:pt x="380081" y="749467"/>
                </a:cubicBezTo>
                <a:cubicBezTo>
                  <a:pt x="376409" y="754975"/>
                  <a:pt x="374574" y="762321"/>
                  <a:pt x="369065" y="765993"/>
                </a:cubicBezTo>
                <a:lnTo>
                  <a:pt x="352539" y="777009"/>
                </a:lnTo>
                <a:cubicBezTo>
                  <a:pt x="342005" y="808614"/>
                  <a:pt x="354575" y="779114"/>
                  <a:pt x="330506" y="810060"/>
                </a:cubicBezTo>
                <a:cubicBezTo>
                  <a:pt x="322377" y="820512"/>
                  <a:pt x="315817" y="832094"/>
                  <a:pt x="308472" y="843111"/>
                </a:cubicBezTo>
                <a:cubicBezTo>
                  <a:pt x="304800" y="848619"/>
                  <a:pt x="302963" y="855964"/>
                  <a:pt x="297455" y="859636"/>
                </a:cubicBezTo>
                <a:lnTo>
                  <a:pt x="264404" y="881670"/>
                </a:lnTo>
                <a:cubicBezTo>
                  <a:pt x="258896" y="885342"/>
                  <a:pt x="252560" y="888005"/>
                  <a:pt x="247879" y="892686"/>
                </a:cubicBezTo>
                <a:cubicBezTo>
                  <a:pt x="233620" y="906945"/>
                  <a:pt x="218071" y="924657"/>
                  <a:pt x="198303" y="931246"/>
                </a:cubicBezTo>
                <a:lnTo>
                  <a:pt x="181778" y="936754"/>
                </a:lnTo>
                <a:cubicBezTo>
                  <a:pt x="163417" y="934918"/>
                  <a:pt x="144932" y="934052"/>
                  <a:pt x="126694" y="931246"/>
                </a:cubicBezTo>
                <a:cubicBezTo>
                  <a:pt x="120955" y="930363"/>
                  <a:pt x="114274" y="929843"/>
                  <a:pt x="110168" y="925737"/>
                </a:cubicBezTo>
                <a:cubicBezTo>
                  <a:pt x="110162" y="925731"/>
                  <a:pt x="82629" y="884428"/>
                  <a:pt x="77118" y="876161"/>
                </a:cubicBezTo>
                <a:lnTo>
                  <a:pt x="66101" y="859636"/>
                </a:lnTo>
                <a:cubicBezTo>
                  <a:pt x="69773" y="848619"/>
                  <a:pt x="67456" y="833027"/>
                  <a:pt x="77118" y="826585"/>
                </a:cubicBezTo>
                <a:cubicBezTo>
                  <a:pt x="93366" y="815752"/>
                  <a:pt x="96914" y="814948"/>
                  <a:pt x="110168" y="799043"/>
                </a:cubicBezTo>
                <a:cubicBezTo>
                  <a:pt x="114406" y="793957"/>
                  <a:pt x="116947" y="787604"/>
                  <a:pt x="121185" y="782518"/>
                </a:cubicBezTo>
                <a:cubicBezTo>
                  <a:pt x="126172" y="776534"/>
                  <a:pt x="132640" y="771908"/>
                  <a:pt x="137710" y="765993"/>
                </a:cubicBezTo>
                <a:cubicBezTo>
                  <a:pt x="143685" y="759022"/>
                  <a:pt x="148261" y="750930"/>
                  <a:pt x="154236" y="743959"/>
                </a:cubicBezTo>
                <a:cubicBezTo>
                  <a:pt x="159306" y="738044"/>
                  <a:pt x="165978" y="733582"/>
                  <a:pt x="170761" y="727433"/>
                </a:cubicBezTo>
                <a:cubicBezTo>
                  <a:pt x="178890" y="716982"/>
                  <a:pt x="185450" y="705400"/>
                  <a:pt x="192795" y="694383"/>
                </a:cubicBezTo>
                <a:lnTo>
                  <a:pt x="203812" y="677858"/>
                </a:lnTo>
                <a:cubicBezTo>
                  <a:pt x="207484" y="672349"/>
                  <a:pt x="209319" y="665004"/>
                  <a:pt x="214828" y="661332"/>
                </a:cubicBezTo>
                <a:cubicBezTo>
                  <a:pt x="225845" y="653988"/>
                  <a:pt x="235318" y="643487"/>
                  <a:pt x="247879" y="639299"/>
                </a:cubicBezTo>
                <a:cubicBezTo>
                  <a:pt x="253387" y="637463"/>
                  <a:pt x="259328" y="636610"/>
                  <a:pt x="264404" y="633790"/>
                </a:cubicBezTo>
                <a:cubicBezTo>
                  <a:pt x="275978" y="627360"/>
                  <a:pt x="297455" y="611756"/>
                  <a:pt x="297455" y="611756"/>
                </a:cubicBezTo>
                <a:cubicBezTo>
                  <a:pt x="301127" y="606248"/>
                  <a:pt x="305783" y="601281"/>
                  <a:pt x="308472" y="595231"/>
                </a:cubicBezTo>
                <a:cubicBezTo>
                  <a:pt x="313189" y="584619"/>
                  <a:pt x="319489" y="562180"/>
                  <a:pt x="319489" y="562180"/>
                </a:cubicBezTo>
                <a:cubicBezTo>
                  <a:pt x="317653" y="552999"/>
                  <a:pt x="317854" y="543161"/>
                  <a:pt x="313980" y="534638"/>
                </a:cubicBezTo>
                <a:cubicBezTo>
                  <a:pt x="308501" y="522584"/>
                  <a:pt x="299291" y="512605"/>
                  <a:pt x="291947" y="501588"/>
                </a:cubicBezTo>
                <a:cubicBezTo>
                  <a:pt x="281423" y="485802"/>
                  <a:pt x="255287" y="445934"/>
                  <a:pt x="247879" y="440995"/>
                </a:cubicBezTo>
                <a:cubicBezTo>
                  <a:pt x="242371" y="437323"/>
                  <a:pt x="236302" y="434376"/>
                  <a:pt x="231354" y="429978"/>
                </a:cubicBezTo>
                <a:cubicBezTo>
                  <a:pt x="219709" y="419627"/>
                  <a:pt x="206946" y="409891"/>
                  <a:pt x="198303" y="396927"/>
                </a:cubicBezTo>
                <a:cubicBezTo>
                  <a:pt x="194631" y="391419"/>
                  <a:pt x="191967" y="385083"/>
                  <a:pt x="187286" y="380402"/>
                </a:cubicBezTo>
                <a:cubicBezTo>
                  <a:pt x="182605" y="375721"/>
                  <a:pt x="176269" y="373057"/>
                  <a:pt x="170761" y="369385"/>
                </a:cubicBezTo>
                <a:cubicBezTo>
                  <a:pt x="148060" y="335335"/>
                  <a:pt x="173264" y="368549"/>
                  <a:pt x="143219" y="341843"/>
                </a:cubicBezTo>
                <a:cubicBezTo>
                  <a:pt x="79604" y="285297"/>
                  <a:pt x="141149" y="329447"/>
                  <a:pt x="77118" y="286759"/>
                </a:cubicBezTo>
                <a:lnTo>
                  <a:pt x="60592" y="275742"/>
                </a:lnTo>
                <a:lnTo>
                  <a:pt x="44067" y="264725"/>
                </a:lnTo>
                <a:cubicBezTo>
                  <a:pt x="40395" y="259217"/>
                  <a:pt x="37731" y="252881"/>
                  <a:pt x="33050" y="248200"/>
                </a:cubicBezTo>
                <a:cubicBezTo>
                  <a:pt x="28369" y="243519"/>
                  <a:pt x="20034" y="242797"/>
                  <a:pt x="16525" y="237183"/>
                </a:cubicBezTo>
                <a:cubicBezTo>
                  <a:pt x="-4000" y="204342"/>
                  <a:pt x="2754" y="182099"/>
                  <a:pt x="0" y="171082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30AE822A-5CC1-EC65-3142-35633CC3BE9B}"/>
              </a:ext>
            </a:extLst>
          </p:cNvPr>
          <p:cNvSpPr/>
          <p:nvPr/>
        </p:nvSpPr>
        <p:spPr>
          <a:xfrm>
            <a:off x="9494847" y="1627430"/>
            <a:ext cx="579752" cy="1249916"/>
          </a:xfrm>
          <a:custGeom>
            <a:avLst/>
            <a:gdLst>
              <a:gd name="connsiteX0" fmla="*/ 228600 w 434814"/>
              <a:gd name="connsiteY0" fmla="*/ 53517 h 937437"/>
              <a:gd name="connsiteX1" fmla="*/ 228600 w 434814"/>
              <a:gd name="connsiteY1" fmla="*/ 53517 h 937437"/>
              <a:gd name="connsiteX2" fmla="*/ 175260 w 434814"/>
              <a:gd name="connsiteY2" fmla="*/ 129717 h 937437"/>
              <a:gd name="connsiteX3" fmla="*/ 160020 w 434814"/>
              <a:gd name="connsiteY3" fmla="*/ 152577 h 937437"/>
              <a:gd name="connsiteX4" fmla="*/ 129540 w 434814"/>
              <a:gd name="connsiteY4" fmla="*/ 205917 h 937437"/>
              <a:gd name="connsiteX5" fmla="*/ 106680 w 434814"/>
              <a:gd name="connsiteY5" fmla="*/ 228777 h 937437"/>
              <a:gd name="connsiteX6" fmla="*/ 83820 w 434814"/>
              <a:gd name="connsiteY6" fmla="*/ 274497 h 937437"/>
              <a:gd name="connsiteX7" fmla="*/ 60960 w 434814"/>
              <a:gd name="connsiteY7" fmla="*/ 350697 h 937437"/>
              <a:gd name="connsiteX8" fmla="*/ 30480 w 434814"/>
              <a:gd name="connsiteY8" fmla="*/ 449757 h 937437"/>
              <a:gd name="connsiteX9" fmla="*/ 7620 w 434814"/>
              <a:gd name="connsiteY9" fmla="*/ 655497 h 937437"/>
              <a:gd name="connsiteX10" fmla="*/ 0 w 434814"/>
              <a:gd name="connsiteY10" fmla="*/ 724077 h 937437"/>
              <a:gd name="connsiteX11" fmla="*/ 15240 w 434814"/>
              <a:gd name="connsiteY11" fmla="*/ 800277 h 937437"/>
              <a:gd name="connsiteX12" fmla="*/ 22860 w 434814"/>
              <a:gd name="connsiteY12" fmla="*/ 823137 h 937437"/>
              <a:gd name="connsiteX13" fmla="*/ 53340 w 434814"/>
              <a:gd name="connsiteY13" fmla="*/ 868857 h 937437"/>
              <a:gd name="connsiteX14" fmla="*/ 60960 w 434814"/>
              <a:gd name="connsiteY14" fmla="*/ 891717 h 937437"/>
              <a:gd name="connsiteX15" fmla="*/ 106680 w 434814"/>
              <a:gd name="connsiteY15" fmla="*/ 929817 h 937437"/>
              <a:gd name="connsiteX16" fmla="*/ 137160 w 434814"/>
              <a:gd name="connsiteY16" fmla="*/ 937437 h 937437"/>
              <a:gd name="connsiteX17" fmla="*/ 396240 w 434814"/>
              <a:gd name="connsiteY17" fmla="*/ 922197 h 937437"/>
              <a:gd name="connsiteX18" fmla="*/ 419100 w 434814"/>
              <a:gd name="connsiteY18" fmla="*/ 914577 h 937437"/>
              <a:gd name="connsiteX19" fmla="*/ 434340 w 434814"/>
              <a:gd name="connsiteY19" fmla="*/ 891717 h 937437"/>
              <a:gd name="connsiteX20" fmla="*/ 342900 w 434814"/>
              <a:gd name="connsiteY20" fmla="*/ 861237 h 937437"/>
              <a:gd name="connsiteX21" fmla="*/ 297180 w 434814"/>
              <a:gd name="connsiteY21" fmla="*/ 845997 h 937437"/>
              <a:gd name="connsiteX22" fmla="*/ 274320 w 434814"/>
              <a:gd name="connsiteY22" fmla="*/ 838377 h 937437"/>
              <a:gd name="connsiteX23" fmla="*/ 220980 w 434814"/>
              <a:gd name="connsiteY23" fmla="*/ 815517 h 937437"/>
              <a:gd name="connsiteX24" fmla="*/ 175260 w 434814"/>
              <a:gd name="connsiteY24" fmla="*/ 785037 h 937437"/>
              <a:gd name="connsiteX25" fmla="*/ 152400 w 434814"/>
              <a:gd name="connsiteY25" fmla="*/ 769797 h 937437"/>
              <a:gd name="connsiteX26" fmla="*/ 129540 w 434814"/>
              <a:gd name="connsiteY26" fmla="*/ 746937 h 937437"/>
              <a:gd name="connsiteX27" fmla="*/ 114300 w 434814"/>
              <a:gd name="connsiteY27" fmla="*/ 663117 h 937437"/>
              <a:gd name="connsiteX28" fmla="*/ 99060 w 434814"/>
              <a:gd name="connsiteY28" fmla="*/ 548817 h 937437"/>
              <a:gd name="connsiteX29" fmla="*/ 114300 w 434814"/>
              <a:gd name="connsiteY29" fmla="*/ 419277 h 937437"/>
              <a:gd name="connsiteX30" fmla="*/ 129540 w 434814"/>
              <a:gd name="connsiteY30" fmla="*/ 373557 h 937437"/>
              <a:gd name="connsiteX31" fmla="*/ 152400 w 434814"/>
              <a:gd name="connsiteY31" fmla="*/ 327837 h 937437"/>
              <a:gd name="connsiteX32" fmla="*/ 182880 w 434814"/>
              <a:gd name="connsiteY32" fmla="*/ 282117 h 937437"/>
              <a:gd name="connsiteX33" fmla="*/ 190500 w 434814"/>
              <a:gd name="connsiteY33" fmla="*/ 259257 h 937437"/>
              <a:gd name="connsiteX34" fmla="*/ 220980 w 434814"/>
              <a:gd name="connsiteY34" fmla="*/ 213537 h 937437"/>
              <a:gd name="connsiteX35" fmla="*/ 228600 w 434814"/>
              <a:gd name="connsiteY35" fmla="*/ 190677 h 937437"/>
              <a:gd name="connsiteX36" fmla="*/ 259080 w 434814"/>
              <a:gd name="connsiteY36" fmla="*/ 144957 h 937437"/>
              <a:gd name="connsiteX37" fmla="*/ 274320 w 434814"/>
              <a:gd name="connsiteY37" fmla="*/ 122097 h 937437"/>
              <a:gd name="connsiteX38" fmla="*/ 304800 w 434814"/>
              <a:gd name="connsiteY38" fmla="*/ 53517 h 937437"/>
              <a:gd name="connsiteX39" fmla="*/ 274320 w 434814"/>
              <a:gd name="connsiteY39" fmla="*/ 177 h 937437"/>
              <a:gd name="connsiteX40" fmla="*/ 251460 w 434814"/>
              <a:gd name="connsiteY40" fmla="*/ 7797 h 937437"/>
              <a:gd name="connsiteX41" fmla="*/ 228600 w 434814"/>
              <a:gd name="connsiteY41" fmla="*/ 53517 h 93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4814" h="937437">
                <a:moveTo>
                  <a:pt x="228600" y="53517"/>
                </a:moveTo>
                <a:lnTo>
                  <a:pt x="228600" y="53517"/>
                </a:lnTo>
                <a:lnTo>
                  <a:pt x="175260" y="129717"/>
                </a:lnTo>
                <a:cubicBezTo>
                  <a:pt x="170047" y="137247"/>
                  <a:pt x="164116" y="144386"/>
                  <a:pt x="160020" y="152577"/>
                </a:cubicBezTo>
                <a:cubicBezTo>
                  <a:pt x="150704" y="171210"/>
                  <a:pt x="143003" y="189761"/>
                  <a:pt x="129540" y="205917"/>
                </a:cubicBezTo>
                <a:cubicBezTo>
                  <a:pt x="122641" y="214196"/>
                  <a:pt x="114300" y="221157"/>
                  <a:pt x="106680" y="228777"/>
                </a:cubicBezTo>
                <a:cubicBezTo>
                  <a:pt x="78890" y="312147"/>
                  <a:pt x="123211" y="185867"/>
                  <a:pt x="83820" y="274497"/>
                </a:cubicBezTo>
                <a:cubicBezTo>
                  <a:pt x="67241" y="311800"/>
                  <a:pt x="71190" y="316597"/>
                  <a:pt x="60960" y="350697"/>
                </a:cubicBezTo>
                <a:cubicBezTo>
                  <a:pt x="50981" y="383960"/>
                  <a:pt x="37307" y="415624"/>
                  <a:pt x="30480" y="449757"/>
                </a:cubicBezTo>
                <a:cubicBezTo>
                  <a:pt x="16917" y="517573"/>
                  <a:pt x="14159" y="586842"/>
                  <a:pt x="7620" y="655497"/>
                </a:cubicBezTo>
                <a:cubicBezTo>
                  <a:pt x="5439" y="678394"/>
                  <a:pt x="2540" y="701217"/>
                  <a:pt x="0" y="724077"/>
                </a:cubicBezTo>
                <a:cubicBezTo>
                  <a:pt x="5988" y="760003"/>
                  <a:pt x="6146" y="768449"/>
                  <a:pt x="15240" y="800277"/>
                </a:cubicBezTo>
                <a:cubicBezTo>
                  <a:pt x="17447" y="808000"/>
                  <a:pt x="18959" y="816116"/>
                  <a:pt x="22860" y="823137"/>
                </a:cubicBezTo>
                <a:cubicBezTo>
                  <a:pt x="31755" y="839148"/>
                  <a:pt x="47548" y="851481"/>
                  <a:pt x="53340" y="868857"/>
                </a:cubicBezTo>
                <a:cubicBezTo>
                  <a:pt x="55880" y="876477"/>
                  <a:pt x="56505" y="885034"/>
                  <a:pt x="60960" y="891717"/>
                </a:cubicBezTo>
                <a:cubicBezTo>
                  <a:pt x="68284" y="902702"/>
                  <a:pt x="93560" y="924194"/>
                  <a:pt x="106680" y="929817"/>
                </a:cubicBezTo>
                <a:cubicBezTo>
                  <a:pt x="116306" y="933942"/>
                  <a:pt x="127000" y="934897"/>
                  <a:pt x="137160" y="937437"/>
                </a:cubicBezTo>
                <a:cubicBezTo>
                  <a:pt x="198357" y="935170"/>
                  <a:pt x="317489" y="937947"/>
                  <a:pt x="396240" y="922197"/>
                </a:cubicBezTo>
                <a:cubicBezTo>
                  <a:pt x="404116" y="920622"/>
                  <a:pt x="411480" y="917117"/>
                  <a:pt x="419100" y="914577"/>
                </a:cubicBezTo>
                <a:cubicBezTo>
                  <a:pt x="424180" y="906957"/>
                  <a:pt x="432834" y="900750"/>
                  <a:pt x="434340" y="891717"/>
                </a:cubicBezTo>
                <a:cubicBezTo>
                  <a:pt x="442217" y="844457"/>
                  <a:pt x="349604" y="861846"/>
                  <a:pt x="342900" y="861237"/>
                </a:cubicBezTo>
                <a:lnTo>
                  <a:pt x="297180" y="845997"/>
                </a:lnTo>
                <a:cubicBezTo>
                  <a:pt x="289560" y="843457"/>
                  <a:pt x="281003" y="842832"/>
                  <a:pt x="274320" y="838377"/>
                </a:cubicBezTo>
                <a:cubicBezTo>
                  <a:pt x="242746" y="817328"/>
                  <a:pt x="260345" y="825358"/>
                  <a:pt x="220980" y="815517"/>
                </a:cubicBezTo>
                <a:lnTo>
                  <a:pt x="175260" y="785037"/>
                </a:lnTo>
                <a:cubicBezTo>
                  <a:pt x="167640" y="779957"/>
                  <a:pt x="158876" y="776273"/>
                  <a:pt x="152400" y="769797"/>
                </a:cubicBezTo>
                <a:lnTo>
                  <a:pt x="129540" y="746937"/>
                </a:lnTo>
                <a:cubicBezTo>
                  <a:pt x="114599" y="702115"/>
                  <a:pt x="125070" y="738509"/>
                  <a:pt x="114300" y="663117"/>
                </a:cubicBezTo>
                <a:cubicBezTo>
                  <a:pt x="97198" y="543403"/>
                  <a:pt x="116873" y="709131"/>
                  <a:pt x="99060" y="548817"/>
                </a:cubicBezTo>
                <a:cubicBezTo>
                  <a:pt x="101733" y="519419"/>
                  <a:pt x="105563" y="454226"/>
                  <a:pt x="114300" y="419277"/>
                </a:cubicBezTo>
                <a:cubicBezTo>
                  <a:pt x="118196" y="403692"/>
                  <a:pt x="120629" y="386923"/>
                  <a:pt x="129540" y="373557"/>
                </a:cubicBezTo>
                <a:cubicBezTo>
                  <a:pt x="197196" y="272073"/>
                  <a:pt x="99820" y="422481"/>
                  <a:pt x="152400" y="327837"/>
                </a:cubicBezTo>
                <a:cubicBezTo>
                  <a:pt x="161295" y="311826"/>
                  <a:pt x="177088" y="299493"/>
                  <a:pt x="182880" y="282117"/>
                </a:cubicBezTo>
                <a:cubicBezTo>
                  <a:pt x="185420" y="274497"/>
                  <a:pt x="186599" y="266278"/>
                  <a:pt x="190500" y="259257"/>
                </a:cubicBezTo>
                <a:cubicBezTo>
                  <a:pt x="199395" y="243246"/>
                  <a:pt x="215188" y="230913"/>
                  <a:pt x="220980" y="213537"/>
                </a:cubicBezTo>
                <a:cubicBezTo>
                  <a:pt x="223520" y="205917"/>
                  <a:pt x="224699" y="197698"/>
                  <a:pt x="228600" y="190677"/>
                </a:cubicBezTo>
                <a:cubicBezTo>
                  <a:pt x="237495" y="174666"/>
                  <a:pt x="248920" y="160197"/>
                  <a:pt x="259080" y="144957"/>
                </a:cubicBezTo>
                <a:cubicBezTo>
                  <a:pt x="264160" y="137337"/>
                  <a:pt x="271424" y="130785"/>
                  <a:pt x="274320" y="122097"/>
                </a:cubicBezTo>
                <a:cubicBezTo>
                  <a:pt x="292456" y="67689"/>
                  <a:pt x="280649" y="89743"/>
                  <a:pt x="304800" y="53517"/>
                </a:cubicBezTo>
                <a:cubicBezTo>
                  <a:pt x="300305" y="31041"/>
                  <a:pt x="304477" y="5203"/>
                  <a:pt x="274320" y="177"/>
                </a:cubicBezTo>
                <a:cubicBezTo>
                  <a:pt x="266397" y="-1143"/>
                  <a:pt x="259080" y="5257"/>
                  <a:pt x="251460" y="7797"/>
                </a:cubicBezTo>
                <a:cubicBezTo>
                  <a:pt x="232235" y="36635"/>
                  <a:pt x="242696" y="24181"/>
                  <a:pt x="228600" y="53517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81D9C7DF-965D-038F-5A5D-5387DA11CD95}"/>
              </a:ext>
            </a:extLst>
          </p:cNvPr>
          <p:cNvSpPr/>
          <p:nvPr/>
        </p:nvSpPr>
        <p:spPr>
          <a:xfrm>
            <a:off x="10043487" y="1606955"/>
            <a:ext cx="629920" cy="1097671"/>
          </a:xfrm>
          <a:custGeom>
            <a:avLst/>
            <a:gdLst>
              <a:gd name="connsiteX0" fmla="*/ 0 w 472440"/>
              <a:gd name="connsiteY0" fmla="*/ 61253 h 823253"/>
              <a:gd name="connsiteX1" fmla="*/ 0 w 472440"/>
              <a:gd name="connsiteY1" fmla="*/ 61253 h 823253"/>
              <a:gd name="connsiteX2" fmla="*/ 60960 w 472440"/>
              <a:gd name="connsiteY2" fmla="*/ 293 h 823253"/>
              <a:gd name="connsiteX3" fmla="*/ 83820 w 472440"/>
              <a:gd name="connsiteY3" fmla="*/ 15533 h 823253"/>
              <a:gd name="connsiteX4" fmla="*/ 91440 w 472440"/>
              <a:gd name="connsiteY4" fmla="*/ 38393 h 823253"/>
              <a:gd name="connsiteX5" fmla="*/ 137160 w 472440"/>
              <a:gd name="connsiteY5" fmla="*/ 61253 h 823253"/>
              <a:gd name="connsiteX6" fmla="*/ 182880 w 472440"/>
              <a:gd name="connsiteY6" fmla="*/ 91733 h 823253"/>
              <a:gd name="connsiteX7" fmla="*/ 213360 w 472440"/>
              <a:gd name="connsiteY7" fmla="*/ 137453 h 823253"/>
              <a:gd name="connsiteX8" fmla="*/ 228600 w 472440"/>
              <a:gd name="connsiteY8" fmla="*/ 160313 h 823253"/>
              <a:gd name="connsiteX9" fmla="*/ 243840 w 472440"/>
              <a:gd name="connsiteY9" fmla="*/ 206033 h 823253"/>
              <a:gd name="connsiteX10" fmla="*/ 266700 w 472440"/>
              <a:gd name="connsiteY10" fmla="*/ 305093 h 823253"/>
              <a:gd name="connsiteX11" fmla="*/ 274320 w 472440"/>
              <a:gd name="connsiteY11" fmla="*/ 335573 h 823253"/>
              <a:gd name="connsiteX12" fmla="*/ 297180 w 472440"/>
              <a:gd name="connsiteY12" fmla="*/ 411773 h 823253"/>
              <a:gd name="connsiteX13" fmla="*/ 312420 w 472440"/>
              <a:gd name="connsiteY13" fmla="*/ 480353 h 823253"/>
              <a:gd name="connsiteX14" fmla="*/ 327660 w 472440"/>
              <a:gd name="connsiteY14" fmla="*/ 526073 h 823253"/>
              <a:gd name="connsiteX15" fmla="*/ 342900 w 472440"/>
              <a:gd name="connsiteY15" fmla="*/ 548933 h 823253"/>
              <a:gd name="connsiteX16" fmla="*/ 358140 w 472440"/>
              <a:gd name="connsiteY16" fmla="*/ 594653 h 823253"/>
              <a:gd name="connsiteX17" fmla="*/ 373380 w 472440"/>
              <a:gd name="connsiteY17" fmla="*/ 640373 h 823253"/>
              <a:gd name="connsiteX18" fmla="*/ 381000 w 472440"/>
              <a:gd name="connsiteY18" fmla="*/ 663233 h 823253"/>
              <a:gd name="connsiteX19" fmla="*/ 396240 w 472440"/>
              <a:gd name="connsiteY19" fmla="*/ 686093 h 823253"/>
              <a:gd name="connsiteX20" fmla="*/ 403860 w 472440"/>
              <a:gd name="connsiteY20" fmla="*/ 708953 h 823253"/>
              <a:gd name="connsiteX21" fmla="*/ 426720 w 472440"/>
              <a:gd name="connsiteY21" fmla="*/ 716573 h 823253"/>
              <a:gd name="connsiteX22" fmla="*/ 464820 w 472440"/>
              <a:gd name="connsiteY22" fmla="*/ 724193 h 823253"/>
              <a:gd name="connsiteX23" fmla="*/ 472440 w 472440"/>
              <a:gd name="connsiteY23" fmla="*/ 747053 h 823253"/>
              <a:gd name="connsiteX24" fmla="*/ 441960 w 472440"/>
              <a:gd name="connsiteY24" fmla="*/ 792773 h 823253"/>
              <a:gd name="connsiteX25" fmla="*/ 419100 w 472440"/>
              <a:gd name="connsiteY25" fmla="*/ 808013 h 823253"/>
              <a:gd name="connsiteX26" fmla="*/ 373380 w 472440"/>
              <a:gd name="connsiteY26" fmla="*/ 823253 h 823253"/>
              <a:gd name="connsiteX27" fmla="*/ 350520 w 472440"/>
              <a:gd name="connsiteY27" fmla="*/ 815633 h 823253"/>
              <a:gd name="connsiteX28" fmla="*/ 312420 w 472440"/>
              <a:gd name="connsiteY28" fmla="*/ 785153 h 823253"/>
              <a:gd name="connsiteX29" fmla="*/ 304800 w 472440"/>
              <a:gd name="connsiteY29" fmla="*/ 762293 h 823253"/>
              <a:gd name="connsiteX30" fmla="*/ 274320 w 472440"/>
              <a:gd name="connsiteY30" fmla="*/ 716573 h 823253"/>
              <a:gd name="connsiteX31" fmla="*/ 266700 w 472440"/>
              <a:gd name="connsiteY31" fmla="*/ 647993 h 823253"/>
              <a:gd name="connsiteX32" fmla="*/ 259080 w 472440"/>
              <a:gd name="connsiteY32" fmla="*/ 609893 h 823253"/>
              <a:gd name="connsiteX33" fmla="*/ 251460 w 472440"/>
              <a:gd name="connsiteY33" fmla="*/ 518453 h 823253"/>
              <a:gd name="connsiteX34" fmla="*/ 228600 w 472440"/>
              <a:gd name="connsiteY34" fmla="*/ 434633 h 823253"/>
              <a:gd name="connsiteX35" fmla="*/ 213360 w 472440"/>
              <a:gd name="connsiteY35" fmla="*/ 381293 h 823253"/>
              <a:gd name="connsiteX36" fmla="*/ 205740 w 472440"/>
              <a:gd name="connsiteY36" fmla="*/ 350813 h 823253"/>
              <a:gd name="connsiteX37" fmla="*/ 190500 w 472440"/>
              <a:gd name="connsiteY37" fmla="*/ 305093 h 823253"/>
              <a:gd name="connsiteX38" fmla="*/ 182880 w 472440"/>
              <a:gd name="connsiteY38" fmla="*/ 282233 h 823253"/>
              <a:gd name="connsiteX39" fmla="*/ 175260 w 472440"/>
              <a:gd name="connsiteY39" fmla="*/ 251753 h 823253"/>
              <a:gd name="connsiteX40" fmla="*/ 167640 w 472440"/>
              <a:gd name="connsiteY40" fmla="*/ 228893 h 823253"/>
              <a:gd name="connsiteX41" fmla="*/ 144780 w 472440"/>
              <a:gd name="connsiteY41" fmla="*/ 213653 h 823253"/>
              <a:gd name="connsiteX42" fmla="*/ 106680 w 472440"/>
              <a:gd name="connsiteY42" fmla="*/ 167933 h 823253"/>
              <a:gd name="connsiteX43" fmla="*/ 76200 w 472440"/>
              <a:gd name="connsiteY43" fmla="*/ 122213 h 823253"/>
              <a:gd name="connsiteX44" fmla="*/ 60960 w 472440"/>
              <a:gd name="connsiteY44" fmla="*/ 99353 h 823253"/>
              <a:gd name="connsiteX45" fmla="*/ 45720 w 472440"/>
              <a:gd name="connsiteY45" fmla="*/ 76493 h 823253"/>
              <a:gd name="connsiteX46" fmla="*/ 0 w 472440"/>
              <a:gd name="connsiteY46" fmla="*/ 61253 h 82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2440" h="823253">
                <a:moveTo>
                  <a:pt x="0" y="61253"/>
                </a:moveTo>
                <a:lnTo>
                  <a:pt x="0" y="61253"/>
                </a:lnTo>
                <a:cubicBezTo>
                  <a:pt x="4926" y="54357"/>
                  <a:pt x="31283" y="-4653"/>
                  <a:pt x="60960" y="293"/>
                </a:cubicBezTo>
                <a:cubicBezTo>
                  <a:pt x="69993" y="1799"/>
                  <a:pt x="76200" y="10453"/>
                  <a:pt x="83820" y="15533"/>
                </a:cubicBezTo>
                <a:cubicBezTo>
                  <a:pt x="86360" y="23153"/>
                  <a:pt x="86422" y="32121"/>
                  <a:pt x="91440" y="38393"/>
                </a:cubicBezTo>
                <a:cubicBezTo>
                  <a:pt x="107677" y="58690"/>
                  <a:pt x="117282" y="50210"/>
                  <a:pt x="137160" y="61253"/>
                </a:cubicBezTo>
                <a:cubicBezTo>
                  <a:pt x="153171" y="70148"/>
                  <a:pt x="182880" y="91733"/>
                  <a:pt x="182880" y="91733"/>
                </a:cubicBezTo>
                <a:lnTo>
                  <a:pt x="213360" y="137453"/>
                </a:lnTo>
                <a:cubicBezTo>
                  <a:pt x="218440" y="145073"/>
                  <a:pt x="225704" y="151625"/>
                  <a:pt x="228600" y="160313"/>
                </a:cubicBezTo>
                <a:cubicBezTo>
                  <a:pt x="233680" y="175553"/>
                  <a:pt x="240690" y="190281"/>
                  <a:pt x="243840" y="206033"/>
                </a:cubicBezTo>
                <a:cubicBezTo>
                  <a:pt x="255568" y="264672"/>
                  <a:pt x="248319" y="231568"/>
                  <a:pt x="266700" y="305093"/>
                </a:cubicBezTo>
                <a:cubicBezTo>
                  <a:pt x="269240" y="315253"/>
                  <a:pt x="271008" y="325638"/>
                  <a:pt x="274320" y="335573"/>
                </a:cubicBezTo>
                <a:cubicBezTo>
                  <a:pt x="286983" y="373563"/>
                  <a:pt x="289503" y="377224"/>
                  <a:pt x="297180" y="411773"/>
                </a:cubicBezTo>
                <a:cubicBezTo>
                  <a:pt x="303395" y="439741"/>
                  <a:pt x="304456" y="453805"/>
                  <a:pt x="312420" y="480353"/>
                </a:cubicBezTo>
                <a:cubicBezTo>
                  <a:pt x="317036" y="495740"/>
                  <a:pt x="318749" y="512707"/>
                  <a:pt x="327660" y="526073"/>
                </a:cubicBezTo>
                <a:cubicBezTo>
                  <a:pt x="332740" y="533693"/>
                  <a:pt x="339181" y="540564"/>
                  <a:pt x="342900" y="548933"/>
                </a:cubicBezTo>
                <a:cubicBezTo>
                  <a:pt x="349424" y="563613"/>
                  <a:pt x="353060" y="579413"/>
                  <a:pt x="358140" y="594653"/>
                </a:cubicBezTo>
                <a:lnTo>
                  <a:pt x="373380" y="640373"/>
                </a:lnTo>
                <a:cubicBezTo>
                  <a:pt x="375920" y="647993"/>
                  <a:pt x="376545" y="656550"/>
                  <a:pt x="381000" y="663233"/>
                </a:cubicBezTo>
                <a:cubicBezTo>
                  <a:pt x="386080" y="670853"/>
                  <a:pt x="392144" y="677902"/>
                  <a:pt x="396240" y="686093"/>
                </a:cubicBezTo>
                <a:cubicBezTo>
                  <a:pt x="399832" y="693277"/>
                  <a:pt x="398180" y="703273"/>
                  <a:pt x="403860" y="708953"/>
                </a:cubicBezTo>
                <a:cubicBezTo>
                  <a:pt x="409540" y="714633"/>
                  <a:pt x="418928" y="714625"/>
                  <a:pt x="426720" y="716573"/>
                </a:cubicBezTo>
                <a:cubicBezTo>
                  <a:pt x="439285" y="719714"/>
                  <a:pt x="452120" y="721653"/>
                  <a:pt x="464820" y="724193"/>
                </a:cubicBezTo>
                <a:cubicBezTo>
                  <a:pt x="467360" y="731813"/>
                  <a:pt x="472440" y="739021"/>
                  <a:pt x="472440" y="747053"/>
                </a:cubicBezTo>
                <a:cubicBezTo>
                  <a:pt x="472440" y="767401"/>
                  <a:pt x="455704" y="781319"/>
                  <a:pt x="441960" y="792773"/>
                </a:cubicBezTo>
                <a:cubicBezTo>
                  <a:pt x="434925" y="798636"/>
                  <a:pt x="427469" y="804294"/>
                  <a:pt x="419100" y="808013"/>
                </a:cubicBezTo>
                <a:cubicBezTo>
                  <a:pt x="404420" y="814537"/>
                  <a:pt x="373380" y="823253"/>
                  <a:pt x="373380" y="823253"/>
                </a:cubicBezTo>
                <a:cubicBezTo>
                  <a:pt x="365760" y="820713"/>
                  <a:pt x="356792" y="820651"/>
                  <a:pt x="350520" y="815633"/>
                </a:cubicBezTo>
                <a:cubicBezTo>
                  <a:pt x="301281" y="776242"/>
                  <a:pt x="369879" y="804306"/>
                  <a:pt x="312420" y="785153"/>
                </a:cubicBezTo>
                <a:cubicBezTo>
                  <a:pt x="309880" y="777533"/>
                  <a:pt x="308701" y="769314"/>
                  <a:pt x="304800" y="762293"/>
                </a:cubicBezTo>
                <a:cubicBezTo>
                  <a:pt x="295905" y="746282"/>
                  <a:pt x="274320" y="716573"/>
                  <a:pt x="274320" y="716573"/>
                </a:cubicBezTo>
                <a:cubicBezTo>
                  <a:pt x="271780" y="693713"/>
                  <a:pt x="269953" y="670763"/>
                  <a:pt x="266700" y="647993"/>
                </a:cubicBezTo>
                <a:cubicBezTo>
                  <a:pt x="264868" y="635172"/>
                  <a:pt x="260593" y="622756"/>
                  <a:pt x="259080" y="609893"/>
                </a:cubicBezTo>
                <a:cubicBezTo>
                  <a:pt x="255506" y="579517"/>
                  <a:pt x="255034" y="548829"/>
                  <a:pt x="251460" y="518453"/>
                </a:cubicBezTo>
                <a:cubicBezTo>
                  <a:pt x="245602" y="468663"/>
                  <a:pt x="241842" y="487601"/>
                  <a:pt x="228600" y="434633"/>
                </a:cubicBezTo>
                <a:cubicBezTo>
                  <a:pt x="204779" y="339348"/>
                  <a:pt x="235224" y="457815"/>
                  <a:pt x="213360" y="381293"/>
                </a:cubicBezTo>
                <a:cubicBezTo>
                  <a:pt x="210483" y="371223"/>
                  <a:pt x="208749" y="360844"/>
                  <a:pt x="205740" y="350813"/>
                </a:cubicBezTo>
                <a:cubicBezTo>
                  <a:pt x="201124" y="335426"/>
                  <a:pt x="195580" y="320333"/>
                  <a:pt x="190500" y="305093"/>
                </a:cubicBezTo>
                <a:cubicBezTo>
                  <a:pt x="187960" y="297473"/>
                  <a:pt x="184828" y="290025"/>
                  <a:pt x="182880" y="282233"/>
                </a:cubicBezTo>
                <a:cubicBezTo>
                  <a:pt x="180340" y="272073"/>
                  <a:pt x="178137" y="261823"/>
                  <a:pt x="175260" y="251753"/>
                </a:cubicBezTo>
                <a:cubicBezTo>
                  <a:pt x="173053" y="244030"/>
                  <a:pt x="172658" y="235165"/>
                  <a:pt x="167640" y="228893"/>
                </a:cubicBezTo>
                <a:cubicBezTo>
                  <a:pt x="161919" y="221742"/>
                  <a:pt x="152400" y="218733"/>
                  <a:pt x="144780" y="213653"/>
                </a:cubicBezTo>
                <a:cubicBezTo>
                  <a:pt x="90322" y="131965"/>
                  <a:pt x="175130" y="255940"/>
                  <a:pt x="106680" y="167933"/>
                </a:cubicBezTo>
                <a:cubicBezTo>
                  <a:pt x="95435" y="153475"/>
                  <a:pt x="86360" y="137453"/>
                  <a:pt x="76200" y="122213"/>
                </a:cubicBezTo>
                <a:lnTo>
                  <a:pt x="60960" y="99353"/>
                </a:lnTo>
                <a:cubicBezTo>
                  <a:pt x="55880" y="91733"/>
                  <a:pt x="53911" y="80589"/>
                  <a:pt x="45720" y="76493"/>
                </a:cubicBezTo>
                <a:lnTo>
                  <a:pt x="0" y="61253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F958BA45-2A2D-A1E6-0E66-FF0609ECB1FE}"/>
              </a:ext>
            </a:extLst>
          </p:cNvPr>
          <p:cNvSpPr/>
          <p:nvPr/>
        </p:nvSpPr>
        <p:spPr>
          <a:xfrm>
            <a:off x="10043487" y="2796065"/>
            <a:ext cx="437172" cy="1290320"/>
          </a:xfrm>
          <a:custGeom>
            <a:avLst/>
            <a:gdLst>
              <a:gd name="connsiteX0" fmla="*/ 0 w 327879"/>
              <a:gd name="connsiteY0" fmla="*/ 0 h 967740"/>
              <a:gd name="connsiteX1" fmla="*/ 0 w 327879"/>
              <a:gd name="connsiteY1" fmla="*/ 0 h 967740"/>
              <a:gd name="connsiteX2" fmla="*/ 68580 w 327879"/>
              <a:gd name="connsiteY2" fmla="*/ 15240 h 967740"/>
              <a:gd name="connsiteX3" fmla="*/ 83820 w 327879"/>
              <a:gd name="connsiteY3" fmla="*/ 38100 h 967740"/>
              <a:gd name="connsiteX4" fmla="*/ 106680 w 327879"/>
              <a:gd name="connsiteY4" fmla="*/ 53340 h 967740"/>
              <a:gd name="connsiteX5" fmla="*/ 137160 w 327879"/>
              <a:gd name="connsiteY5" fmla="*/ 144780 h 967740"/>
              <a:gd name="connsiteX6" fmla="*/ 144780 w 327879"/>
              <a:gd name="connsiteY6" fmla="*/ 167640 h 967740"/>
              <a:gd name="connsiteX7" fmla="*/ 160020 w 327879"/>
              <a:gd name="connsiteY7" fmla="*/ 190500 h 967740"/>
              <a:gd name="connsiteX8" fmla="*/ 175260 w 327879"/>
              <a:gd name="connsiteY8" fmla="*/ 236220 h 967740"/>
              <a:gd name="connsiteX9" fmla="*/ 182880 w 327879"/>
              <a:gd name="connsiteY9" fmla="*/ 289560 h 967740"/>
              <a:gd name="connsiteX10" fmla="*/ 167640 w 327879"/>
              <a:gd name="connsiteY10" fmla="*/ 640080 h 967740"/>
              <a:gd name="connsiteX11" fmla="*/ 175260 w 327879"/>
              <a:gd name="connsiteY11" fmla="*/ 716280 h 967740"/>
              <a:gd name="connsiteX12" fmla="*/ 198120 w 327879"/>
              <a:gd name="connsiteY12" fmla="*/ 762000 h 967740"/>
              <a:gd name="connsiteX13" fmla="*/ 205740 w 327879"/>
              <a:gd name="connsiteY13" fmla="*/ 784860 h 967740"/>
              <a:gd name="connsiteX14" fmla="*/ 228600 w 327879"/>
              <a:gd name="connsiteY14" fmla="*/ 807720 h 967740"/>
              <a:gd name="connsiteX15" fmla="*/ 243840 w 327879"/>
              <a:gd name="connsiteY15" fmla="*/ 830580 h 967740"/>
              <a:gd name="connsiteX16" fmla="*/ 266700 w 327879"/>
              <a:gd name="connsiteY16" fmla="*/ 845820 h 967740"/>
              <a:gd name="connsiteX17" fmla="*/ 312420 w 327879"/>
              <a:gd name="connsiteY17" fmla="*/ 883920 h 967740"/>
              <a:gd name="connsiteX18" fmla="*/ 320040 w 327879"/>
              <a:gd name="connsiteY18" fmla="*/ 952500 h 967740"/>
              <a:gd name="connsiteX19" fmla="*/ 274320 w 327879"/>
              <a:gd name="connsiteY19" fmla="*/ 967740 h 967740"/>
              <a:gd name="connsiteX20" fmla="*/ 236220 w 327879"/>
              <a:gd name="connsiteY20" fmla="*/ 960120 h 967740"/>
              <a:gd name="connsiteX21" fmla="*/ 220980 w 327879"/>
              <a:gd name="connsiteY21" fmla="*/ 937260 h 967740"/>
              <a:gd name="connsiteX22" fmla="*/ 198120 w 327879"/>
              <a:gd name="connsiteY22" fmla="*/ 922020 h 967740"/>
              <a:gd name="connsiteX23" fmla="*/ 167640 w 327879"/>
              <a:gd name="connsiteY23" fmla="*/ 876300 h 967740"/>
              <a:gd name="connsiteX24" fmla="*/ 152400 w 327879"/>
              <a:gd name="connsiteY24" fmla="*/ 853440 h 967740"/>
              <a:gd name="connsiteX25" fmla="*/ 144780 w 327879"/>
              <a:gd name="connsiteY25" fmla="*/ 830580 h 967740"/>
              <a:gd name="connsiteX26" fmla="*/ 137160 w 327879"/>
              <a:gd name="connsiteY26" fmla="*/ 800100 h 967740"/>
              <a:gd name="connsiteX27" fmla="*/ 121920 w 327879"/>
              <a:gd name="connsiteY27" fmla="*/ 754380 h 967740"/>
              <a:gd name="connsiteX28" fmla="*/ 114300 w 327879"/>
              <a:gd name="connsiteY28" fmla="*/ 632460 h 967740"/>
              <a:gd name="connsiteX29" fmla="*/ 106680 w 327879"/>
              <a:gd name="connsiteY29" fmla="*/ 601980 h 967740"/>
              <a:gd name="connsiteX30" fmla="*/ 114300 w 327879"/>
              <a:gd name="connsiteY30" fmla="*/ 335280 h 967740"/>
              <a:gd name="connsiteX31" fmla="*/ 106680 w 327879"/>
              <a:gd name="connsiteY31" fmla="*/ 190500 h 967740"/>
              <a:gd name="connsiteX32" fmla="*/ 68580 w 327879"/>
              <a:gd name="connsiteY32" fmla="*/ 121920 h 967740"/>
              <a:gd name="connsiteX33" fmla="*/ 30480 w 327879"/>
              <a:gd name="connsiteY33" fmla="*/ 83820 h 967740"/>
              <a:gd name="connsiteX34" fmla="*/ 0 w 327879"/>
              <a:gd name="connsiteY34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7879" h="967740">
                <a:moveTo>
                  <a:pt x="0" y="0"/>
                </a:moveTo>
                <a:lnTo>
                  <a:pt x="0" y="0"/>
                </a:lnTo>
                <a:cubicBezTo>
                  <a:pt x="22860" y="5080"/>
                  <a:pt x="47261" y="5550"/>
                  <a:pt x="68580" y="15240"/>
                </a:cubicBezTo>
                <a:cubicBezTo>
                  <a:pt x="76917" y="19030"/>
                  <a:pt x="77344" y="31624"/>
                  <a:pt x="83820" y="38100"/>
                </a:cubicBezTo>
                <a:cubicBezTo>
                  <a:pt x="90296" y="44576"/>
                  <a:pt x="99060" y="48260"/>
                  <a:pt x="106680" y="53340"/>
                </a:cubicBezTo>
                <a:lnTo>
                  <a:pt x="137160" y="144780"/>
                </a:lnTo>
                <a:cubicBezTo>
                  <a:pt x="139700" y="152400"/>
                  <a:pt x="140325" y="160957"/>
                  <a:pt x="144780" y="167640"/>
                </a:cubicBezTo>
                <a:cubicBezTo>
                  <a:pt x="149860" y="175260"/>
                  <a:pt x="156301" y="182131"/>
                  <a:pt x="160020" y="190500"/>
                </a:cubicBezTo>
                <a:cubicBezTo>
                  <a:pt x="166544" y="205180"/>
                  <a:pt x="175260" y="236220"/>
                  <a:pt x="175260" y="236220"/>
                </a:cubicBezTo>
                <a:cubicBezTo>
                  <a:pt x="177800" y="254000"/>
                  <a:pt x="182880" y="271599"/>
                  <a:pt x="182880" y="289560"/>
                </a:cubicBezTo>
                <a:cubicBezTo>
                  <a:pt x="182880" y="476982"/>
                  <a:pt x="179419" y="498732"/>
                  <a:pt x="167640" y="640080"/>
                </a:cubicBezTo>
                <a:cubicBezTo>
                  <a:pt x="170180" y="665480"/>
                  <a:pt x="171378" y="691050"/>
                  <a:pt x="175260" y="716280"/>
                </a:cubicBezTo>
                <a:cubicBezTo>
                  <a:pt x="179516" y="743946"/>
                  <a:pt x="185562" y="736884"/>
                  <a:pt x="198120" y="762000"/>
                </a:cubicBezTo>
                <a:cubicBezTo>
                  <a:pt x="201712" y="769184"/>
                  <a:pt x="201285" y="778177"/>
                  <a:pt x="205740" y="784860"/>
                </a:cubicBezTo>
                <a:cubicBezTo>
                  <a:pt x="211718" y="793826"/>
                  <a:pt x="221701" y="799441"/>
                  <a:pt x="228600" y="807720"/>
                </a:cubicBezTo>
                <a:cubicBezTo>
                  <a:pt x="234463" y="814755"/>
                  <a:pt x="237364" y="824104"/>
                  <a:pt x="243840" y="830580"/>
                </a:cubicBezTo>
                <a:cubicBezTo>
                  <a:pt x="250316" y="837056"/>
                  <a:pt x="259665" y="839957"/>
                  <a:pt x="266700" y="845820"/>
                </a:cubicBezTo>
                <a:cubicBezTo>
                  <a:pt x="325372" y="894713"/>
                  <a:pt x="255663" y="846082"/>
                  <a:pt x="312420" y="883920"/>
                </a:cubicBezTo>
                <a:cubicBezTo>
                  <a:pt x="314569" y="890368"/>
                  <a:pt x="340555" y="937846"/>
                  <a:pt x="320040" y="952500"/>
                </a:cubicBezTo>
                <a:cubicBezTo>
                  <a:pt x="306968" y="961837"/>
                  <a:pt x="274320" y="967740"/>
                  <a:pt x="274320" y="967740"/>
                </a:cubicBezTo>
                <a:cubicBezTo>
                  <a:pt x="261620" y="965200"/>
                  <a:pt x="247465" y="966546"/>
                  <a:pt x="236220" y="960120"/>
                </a:cubicBezTo>
                <a:cubicBezTo>
                  <a:pt x="228269" y="955576"/>
                  <a:pt x="227456" y="943736"/>
                  <a:pt x="220980" y="937260"/>
                </a:cubicBezTo>
                <a:cubicBezTo>
                  <a:pt x="214504" y="930784"/>
                  <a:pt x="205740" y="927100"/>
                  <a:pt x="198120" y="922020"/>
                </a:cubicBezTo>
                <a:lnTo>
                  <a:pt x="167640" y="876300"/>
                </a:lnTo>
                <a:cubicBezTo>
                  <a:pt x="162560" y="868680"/>
                  <a:pt x="155296" y="862128"/>
                  <a:pt x="152400" y="853440"/>
                </a:cubicBezTo>
                <a:cubicBezTo>
                  <a:pt x="149860" y="845820"/>
                  <a:pt x="146987" y="838303"/>
                  <a:pt x="144780" y="830580"/>
                </a:cubicBezTo>
                <a:cubicBezTo>
                  <a:pt x="141903" y="820510"/>
                  <a:pt x="140169" y="810131"/>
                  <a:pt x="137160" y="800100"/>
                </a:cubicBezTo>
                <a:cubicBezTo>
                  <a:pt x="132544" y="784713"/>
                  <a:pt x="121920" y="754380"/>
                  <a:pt x="121920" y="754380"/>
                </a:cubicBezTo>
                <a:cubicBezTo>
                  <a:pt x="119380" y="713740"/>
                  <a:pt x="118352" y="672977"/>
                  <a:pt x="114300" y="632460"/>
                </a:cubicBezTo>
                <a:cubicBezTo>
                  <a:pt x="113258" y="622039"/>
                  <a:pt x="106680" y="612453"/>
                  <a:pt x="106680" y="601980"/>
                </a:cubicBezTo>
                <a:cubicBezTo>
                  <a:pt x="106680" y="513044"/>
                  <a:pt x="111760" y="424180"/>
                  <a:pt x="114300" y="335280"/>
                </a:cubicBezTo>
                <a:cubicBezTo>
                  <a:pt x="111760" y="287020"/>
                  <a:pt x="111055" y="238628"/>
                  <a:pt x="106680" y="190500"/>
                </a:cubicBezTo>
                <a:cubicBezTo>
                  <a:pt x="104562" y="167205"/>
                  <a:pt x="77760" y="135690"/>
                  <a:pt x="68580" y="121920"/>
                </a:cubicBezTo>
                <a:cubicBezTo>
                  <a:pt x="48260" y="91440"/>
                  <a:pt x="60960" y="104140"/>
                  <a:pt x="30480" y="83820"/>
                </a:cubicBezTo>
                <a:cubicBezTo>
                  <a:pt x="-1993" y="35111"/>
                  <a:pt x="5080" y="13970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89A249A5-2855-ED2F-1CE2-3F81865783E3}"/>
              </a:ext>
            </a:extLst>
          </p:cNvPr>
          <p:cNvSpPr/>
          <p:nvPr/>
        </p:nvSpPr>
        <p:spPr>
          <a:xfrm>
            <a:off x="10573472" y="2552380"/>
            <a:ext cx="690936" cy="1574800"/>
          </a:xfrm>
          <a:custGeom>
            <a:avLst/>
            <a:gdLst>
              <a:gd name="connsiteX0" fmla="*/ 53382 w 518202"/>
              <a:gd name="connsiteY0" fmla="*/ 15240 h 1181100"/>
              <a:gd name="connsiteX1" fmla="*/ 53382 w 518202"/>
              <a:gd name="connsiteY1" fmla="*/ 15240 h 1181100"/>
              <a:gd name="connsiteX2" fmla="*/ 144822 w 518202"/>
              <a:gd name="connsiteY2" fmla="*/ 7620 h 1181100"/>
              <a:gd name="connsiteX3" fmla="*/ 190542 w 518202"/>
              <a:gd name="connsiteY3" fmla="*/ 0 h 1181100"/>
              <a:gd name="connsiteX4" fmla="*/ 251502 w 518202"/>
              <a:gd name="connsiteY4" fmla="*/ 7620 h 1181100"/>
              <a:gd name="connsiteX5" fmla="*/ 304842 w 518202"/>
              <a:gd name="connsiteY5" fmla="*/ 22860 h 1181100"/>
              <a:gd name="connsiteX6" fmla="*/ 365802 w 518202"/>
              <a:gd name="connsiteY6" fmla="*/ 38100 h 1181100"/>
              <a:gd name="connsiteX7" fmla="*/ 388662 w 518202"/>
              <a:gd name="connsiteY7" fmla="*/ 60960 h 1181100"/>
              <a:gd name="connsiteX8" fmla="*/ 419142 w 518202"/>
              <a:gd name="connsiteY8" fmla="*/ 76200 h 1181100"/>
              <a:gd name="connsiteX9" fmla="*/ 442002 w 518202"/>
              <a:gd name="connsiteY9" fmla="*/ 91440 h 1181100"/>
              <a:gd name="connsiteX10" fmla="*/ 464862 w 518202"/>
              <a:gd name="connsiteY10" fmla="*/ 137160 h 1181100"/>
              <a:gd name="connsiteX11" fmla="*/ 487722 w 518202"/>
              <a:gd name="connsiteY11" fmla="*/ 205740 h 1181100"/>
              <a:gd name="connsiteX12" fmla="*/ 502962 w 518202"/>
              <a:gd name="connsiteY12" fmla="*/ 251460 h 1181100"/>
              <a:gd name="connsiteX13" fmla="*/ 510582 w 518202"/>
              <a:gd name="connsiteY13" fmla="*/ 274320 h 1181100"/>
              <a:gd name="connsiteX14" fmla="*/ 518202 w 518202"/>
              <a:gd name="connsiteY14" fmla="*/ 304800 h 1181100"/>
              <a:gd name="connsiteX15" fmla="*/ 510582 w 518202"/>
              <a:gd name="connsiteY15" fmla="*/ 495300 h 1181100"/>
              <a:gd name="connsiteX16" fmla="*/ 502962 w 518202"/>
              <a:gd name="connsiteY16" fmla="*/ 533400 h 1181100"/>
              <a:gd name="connsiteX17" fmla="*/ 495342 w 518202"/>
              <a:gd name="connsiteY17" fmla="*/ 579120 h 1181100"/>
              <a:gd name="connsiteX18" fmla="*/ 480102 w 518202"/>
              <a:gd name="connsiteY18" fmla="*/ 739140 h 1181100"/>
              <a:gd name="connsiteX19" fmla="*/ 472482 w 518202"/>
              <a:gd name="connsiteY19" fmla="*/ 792480 h 1181100"/>
              <a:gd name="connsiteX20" fmla="*/ 457242 w 518202"/>
              <a:gd name="connsiteY20" fmla="*/ 937260 h 1181100"/>
              <a:gd name="connsiteX21" fmla="*/ 449622 w 518202"/>
              <a:gd name="connsiteY21" fmla="*/ 967740 h 1181100"/>
              <a:gd name="connsiteX22" fmla="*/ 442002 w 518202"/>
              <a:gd name="connsiteY22" fmla="*/ 990600 h 1181100"/>
              <a:gd name="connsiteX23" fmla="*/ 426762 w 518202"/>
              <a:gd name="connsiteY23" fmla="*/ 1051560 h 1181100"/>
              <a:gd name="connsiteX24" fmla="*/ 411522 w 518202"/>
              <a:gd name="connsiteY24" fmla="*/ 1074420 h 1181100"/>
              <a:gd name="connsiteX25" fmla="*/ 388662 w 518202"/>
              <a:gd name="connsiteY25" fmla="*/ 1120140 h 1181100"/>
              <a:gd name="connsiteX26" fmla="*/ 320082 w 518202"/>
              <a:gd name="connsiteY26" fmla="*/ 1181100 h 1181100"/>
              <a:gd name="connsiteX27" fmla="*/ 274362 w 518202"/>
              <a:gd name="connsiteY27" fmla="*/ 1173480 h 1181100"/>
              <a:gd name="connsiteX28" fmla="*/ 251502 w 518202"/>
              <a:gd name="connsiteY28" fmla="*/ 1127760 h 1181100"/>
              <a:gd name="connsiteX29" fmla="*/ 259122 w 518202"/>
              <a:gd name="connsiteY29" fmla="*/ 1104900 h 1181100"/>
              <a:gd name="connsiteX30" fmla="*/ 289602 w 518202"/>
              <a:gd name="connsiteY30" fmla="*/ 1059180 h 1181100"/>
              <a:gd name="connsiteX31" fmla="*/ 304842 w 518202"/>
              <a:gd name="connsiteY31" fmla="*/ 1036320 h 1181100"/>
              <a:gd name="connsiteX32" fmla="*/ 327702 w 518202"/>
              <a:gd name="connsiteY32" fmla="*/ 1013460 h 1181100"/>
              <a:gd name="connsiteX33" fmla="*/ 358182 w 518202"/>
              <a:gd name="connsiteY33" fmla="*/ 944880 h 1181100"/>
              <a:gd name="connsiteX34" fmla="*/ 365802 w 518202"/>
              <a:gd name="connsiteY34" fmla="*/ 922020 h 1181100"/>
              <a:gd name="connsiteX35" fmla="*/ 381042 w 518202"/>
              <a:gd name="connsiteY35" fmla="*/ 899160 h 1181100"/>
              <a:gd name="connsiteX36" fmla="*/ 388662 w 518202"/>
              <a:gd name="connsiteY36" fmla="*/ 876300 h 1181100"/>
              <a:gd name="connsiteX37" fmla="*/ 403902 w 518202"/>
              <a:gd name="connsiteY37" fmla="*/ 777240 h 1181100"/>
              <a:gd name="connsiteX38" fmla="*/ 426762 w 518202"/>
              <a:gd name="connsiteY38" fmla="*/ 708660 h 1181100"/>
              <a:gd name="connsiteX39" fmla="*/ 434382 w 518202"/>
              <a:gd name="connsiteY39" fmla="*/ 685800 h 1181100"/>
              <a:gd name="connsiteX40" fmla="*/ 442002 w 518202"/>
              <a:gd name="connsiteY40" fmla="*/ 662940 h 1181100"/>
              <a:gd name="connsiteX41" fmla="*/ 449622 w 518202"/>
              <a:gd name="connsiteY41" fmla="*/ 609600 h 1181100"/>
              <a:gd name="connsiteX42" fmla="*/ 442002 w 518202"/>
              <a:gd name="connsiteY42" fmla="*/ 350520 h 1181100"/>
              <a:gd name="connsiteX43" fmla="*/ 434382 w 518202"/>
              <a:gd name="connsiteY43" fmla="*/ 320040 h 1181100"/>
              <a:gd name="connsiteX44" fmla="*/ 419142 w 518202"/>
              <a:gd name="connsiteY44" fmla="*/ 243840 h 1181100"/>
              <a:gd name="connsiteX45" fmla="*/ 388662 w 518202"/>
              <a:gd name="connsiteY45" fmla="*/ 175260 h 1181100"/>
              <a:gd name="connsiteX46" fmla="*/ 365802 w 518202"/>
              <a:gd name="connsiteY46" fmla="*/ 160020 h 1181100"/>
              <a:gd name="connsiteX47" fmla="*/ 350562 w 518202"/>
              <a:gd name="connsiteY47" fmla="*/ 137160 h 1181100"/>
              <a:gd name="connsiteX48" fmla="*/ 281982 w 518202"/>
              <a:gd name="connsiteY48" fmla="*/ 99060 h 1181100"/>
              <a:gd name="connsiteX49" fmla="*/ 129582 w 518202"/>
              <a:gd name="connsiteY49" fmla="*/ 106680 h 1181100"/>
              <a:gd name="connsiteX50" fmla="*/ 106722 w 518202"/>
              <a:gd name="connsiteY50" fmla="*/ 114300 h 1181100"/>
              <a:gd name="connsiteX51" fmla="*/ 30522 w 518202"/>
              <a:gd name="connsiteY51" fmla="*/ 106680 h 1181100"/>
              <a:gd name="connsiteX52" fmla="*/ 7662 w 518202"/>
              <a:gd name="connsiteY52" fmla="*/ 99060 h 1181100"/>
              <a:gd name="connsiteX53" fmla="*/ 7662 w 518202"/>
              <a:gd name="connsiteY53" fmla="*/ 38100 h 1181100"/>
              <a:gd name="connsiteX54" fmla="*/ 30522 w 518202"/>
              <a:gd name="connsiteY54" fmla="*/ 22860 h 1181100"/>
              <a:gd name="connsiteX55" fmla="*/ 53382 w 518202"/>
              <a:gd name="connsiteY55" fmla="*/ 1524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18202" h="1181100">
                <a:moveTo>
                  <a:pt x="53382" y="15240"/>
                </a:moveTo>
                <a:lnTo>
                  <a:pt x="53382" y="15240"/>
                </a:lnTo>
                <a:cubicBezTo>
                  <a:pt x="83862" y="12700"/>
                  <a:pt x="114423" y="10998"/>
                  <a:pt x="144822" y="7620"/>
                </a:cubicBezTo>
                <a:cubicBezTo>
                  <a:pt x="160178" y="5914"/>
                  <a:pt x="175092" y="0"/>
                  <a:pt x="190542" y="0"/>
                </a:cubicBezTo>
                <a:cubicBezTo>
                  <a:pt x="211020" y="0"/>
                  <a:pt x="231182" y="5080"/>
                  <a:pt x="251502" y="7620"/>
                </a:cubicBezTo>
                <a:cubicBezTo>
                  <a:pt x="276959" y="16106"/>
                  <a:pt x="276138" y="16481"/>
                  <a:pt x="304842" y="22860"/>
                </a:cubicBezTo>
                <a:cubicBezTo>
                  <a:pt x="360013" y="35120"/>
                  <a:pt x="324952" y="24483"/>
                  <a:pt x="365802" y="38100"/>
                </a:cubicBezTo>
                <a:cubicBezTo>
                  <a:pt x="373422" y="45720"/>
                  <a:pt x="379893" y="54696"/>
                  <a:pt x="388662" y="60960"/>
                </a:cubicBezTo>
                <a:cubicBezTo>
                  <a:pt x="397905" y="67562"/>
                  <a:pt x="409279" y="70564"/>
                  <a:pt x="419142" y="76200"/>
                </a:cubicBezTo>
                <a:cubicBezTo>
                  <a:pt x="427093" y="80744"/>
                  <a:pt x="434382" y="86360"/>
                  <a:pt x="442002" y="91440"/>
                </a:cubicBezTo>
                <a:cubicBezTo>
                  <a:pt x="469792" y="174810"/>
                  <a:pt x="425471" y="48530"/>
                  <a:pt x="464862" y="137160"/>
                </a:cubicBezTo>
                <a:lnTo>
                  <a:pt x="487722" y="205740"/>
                </a:lnTo>
                <a:lnTo>
                  <a:pt x="502962" y="251460"/>
                </a:lnTo>
                <a:cubicBezTo>
                  <a:pt x="505502" y="259080"/>
                  <a:pt x="508634" y="266528"/>
                  <a:pt x="510582" y="274320"/>
                </a:cubicBezTo>
                <a:lnTo>
                  <a:pt x="518202" y="304800"/>
                </a:lnTo>
                <a:cubicBezTo>
                  <a:pt x="515662" y="368300"/>
                  <a:pt x="514809" y="431890"/>
                  <a:pt x="510582" y="495300"/>
                </a:cubicBezTo>
                <a:cubicBezTo>
                  <a:pt x="509720" y="508223"/>
                  <a:pt x="505279" y="520657"/>
                  <a:pt x="502962" y="533400"/>
                </a:cubicBezTo>
                <a:cubicBezTo>
                  <a:pt x="500198" y="548601"/>
                  <a:pt x="497384" y="563805"/>
                  <a:pt x="495342" y="579120"/>
                </a:cubicBezTo>
                <a:cubicBezTo>
                  <a:pt x="483634" y="666929"/>
                  <a:pt x="490576" y="639632"/>
                  <a:pt x="480102" y="739140"/>
                </a:cubicBezTo>
                <a:cubicBezTo>
                  <a:pt x="478222" y="757002"/>
                  <a:pt x="474541" y="774638"/>
                  <a:pt x="472482" y="792480"/>
                </a:cubicBezTo>
                <a:cubicBezTo>
                  <a:pt x="466920" y="840687"/>
                  <a:pt x="469011" y="890182"/>
                  <a:pt x="457242" y="937260"/>
                </a:cubicBezTo>
                <a:cubicBezTo>
                  <a:pt x="454702" y="947420"/>
                  <a:pt x="452499" y="957670"/>
                  <a:pt x="449622" y="967740"/>
                </a:cubicBezTo>
                <a:cubicBezTo>
                  <a:pt x="447415" y="975463"/>
                  <a:pt x="443950" y="982808"/>
                  <a:pt x="442002" y="990600"/>
                </a:cubicBezTo>
                <a:cubicBezTo>
                  <a:pt x="437655" y="1007990"/>
                  <a:pt x="435471" y="1034142"/>
                  <a:pt x="426762" y="1051560"/>
                </a:cubicBezTo>
                <a:cubicBezTo>
                  <a:pt x="422666" y="1059751"/>
                  <a:pt x="415618" y="1066229"/>
                  <a:pt x="411522" y="1074420"/>
                </a:cubicBezTo>
                <a:cubicBezTo>
                  <a:pt x="396391" y="1104682"/>
                  <a:pt x="413620" y="1092063"/>
                  <a:pt x="388662" y="1120140"/>
                </a:cubicBezTo>
                <a:cubicBezTo>
                  <a:pt x="350701" y="1162846"/>
                  <a:pt x="354826" y="1157937"/>
                  <a:pt x="320082" y="1181100"/>
                </a:cubicBezTo>
                <a:cubicBezTo>
                  <a:pt x="304842" y="1178560"/>
                  <a:pt x="288181" y="1180390"/>
                  <a:pt x="274362" y="1173480"/>
                </a:cubicBezTo>
                <a:cubicBezTo>
                  <a:pt x="262545" y="1167571"/>
                  <a:pt x="255108" y="1138579"/>
                  <a:pt x="251502" y="1127760"/>
                </a:cubicBezTo>
                <a:cubicBezTo>
                  <a:pt x="254042" y="1120140"/>
                  <a:pt x="255221" y="1111921"/>
                  <a:pt x="259122" y="1104900"/>
                </a:cubicBezTo>
                <a:cubicBezTo>
                  <a:pt x="268017" y="1088889"/>
                  <a:pt x="279442" y="1074420"/>
                  <a:pt x="289602" y="1059180"/>
                </a:cubicBezTo>
                <a:cubicBezTo>
                  <a:pt x="294682" y="1051560"/>
                  <a:pt x="298366" y="1042796"/>
                  <a:pt x="304842" y="1036320"/>
                </a:cubicBezTo>
                <a:lnTo>
                  <a:pt x="327702" y="1013460"/>
                </a:lnTo>
                <a:cubicBezTo>
                  <a:pt x="367020" y="895507"/>
                  <a:pt x="321956" y="1017333"/>
                  <a:pt x="358182" y="944880"/>
                </a:cubicBezTo>
                <a:cubicBezTo>
                  <a:pt x="361774" y="937696"/>
                  <a:pt x="362210" y="929204"/>
                  <a:pt x="365802" y="922020"/>
                </a:cubicBezTo>
                <a:cubicBezTo>
                  <a:pt x="369898" y="913829"/>
                  <a:pt x="376946" y="907351"/>
                  <a:pt x="381042" y="899160"/>
                </a:cubicBezTo>
                <a:cubicBezTo>
                  <a:pt x="384634" y="891976"/>
                  <a:pt x="386714" y="884092"/>
                  <a:pt x="388662" y="876300"/>
                </a:cubicBezTo>
                <a:cubicBezTo>
                  <a:pt x="412021" y="782866"/>
                  <a:pt x="376141" y="906792"/>
                  <a:pt x="403902" y="777240"/>
                </a:cubicBezTo>
                <a:lnTo>
                  <a:pt x="426762" y="708660"/>
                </a:lnTo>
                <a:lnTo>
                  <a:pt x="434382" y="685800"/>
                </a:lnTo>
                <a:lnTo>
                  <a:pt x="442002" y="662940"/>
                </a:lnTo>
                <a:cubicBezTo>
                  <a:pt x="444542" y="645160"/>
                  <a:pt x="449622" y="627561"/>
                  <a:pt x="449622" y="609600"/>
                </a:cubicBezTo>
                <a:cubicBezTo>
                  <a:pt x="449622" y="523203"/>
                  <a:pt x="446543" y="436798"/>
                  <a:pt x="442002" y="350520"/>
                </a:cubicBezTo>
                <a:cubicBezTo>
                  <a:pt x="441452" y="340062"/>
                  <a:pt x="436436" y="330309"/>
                  <a:pt x="434382" y="320040"/>
                </a:cubicBezTo>
                <a:cubicBezTo>
                  <a:pt x="426143" y="278846"/>
                  <a:pt x="429762" y="279239"/>
                  <a:pt x="419142" y="243840"/>
                </a:cubicBezTo>
                <a:cubicBezTo>
                  <a:pt x="412675" y="222282"/>
                  <a:pt x="406161" y="192759"/>
                  <a:pt x="388662" y="175260"/>
                </a:cubicBezTo>
                <a:cubicBezTo>
                  <a:pt x="382186" y="168784"/>
                  <a:pt x="373422" y="165100"/>
                  <a:pt x="365802" y="160020"/>
                </a:cubicBezTo>
                <a:cubicBezTo>
                  <a:pt x="360722" y="152400"/>
                  <a:pt x="357454" y="143191"/>
                  <a:pt x="350562" y="137160"/>
                </a:cubicBezTo>
                <a:cubicBezTo>
                  <a:pt x="318314" y="108943"/>
                  <a:pt x="313380" y="109526"/>
                  <a:pt x="281982" y="99060"/>
                </a:cubicBezTo>
                <a:cubicBezTo>
                  <a:pt x="231182" y="101600"/>
                  <a:pt x="180254" y="102274"/>
                  <a:pt x="129582" y="106680"/>
                </a:cubicBezTo>
                <a:cubicBezTo>
                  <a:pt x="121580" y="107376"/>
                  <a:pt x="114754" y="114300"/>
                  <a:pt x="106722" y="114300"/>
                </a:cubicBezTo>
                <a:cubicBezTo>
                  <a:pt x="81195" y="114300"/>
                  <a:pt x="55922" y="109220"/>
                  <a:pt x="30522" y="106680"/>
                </a:cubicBezTo>
                <a:cubicBezTo>
                  <a:pt x="22902" y="104140"/>
                  <a:pt x="13342" y="104740"/>
                  <a:pt x="7662" y="99060"/>
                </a:cubicBezTo>
                <a:cubicBezTo>
                  <a:pt x="-5835" y="85563"/>
                  <a:pt x="1338" y="49166"/>
                  <a:pt x="7662" y="38100"/>
                </a:cubicBezTo>
                <a:cubicBezTo>
                  <a:pt x="12206" y="30149"/>
                  <a:pt x="23196" y="28355"/>
                  <a:pt x="30522" y="22860"/>
                </a:cubicBezTo>
                <a:cubicBezTo>
                  <a:pt x="33396" y="20705"/>
                  <a:pt x="49572" y="16510"/>
                  <a:pt x="53382" y="1524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654AB6-0CBA-FAAC-12F0-4CB3211F727C}"/>
              </a:ext>
            </a:extLst>
          </p:cNvPr>
          <p:cNvSpPr txBox="1"/>
          <p:nvPr/>
        </p:nvSpPr>
        <p:spPr>
          <a:xfrm>
            <a:off x="9856769" y="20983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A235C9-C27F-A9F1-15CB-A82181708874}"/>
              </a:ext>
            </a:extLst>
          </p:cNvPr>
          <p:cNvSpPr txBox="1"/>
          <p:nvPr/>
        </p:nvSpPr>
        <p:spPr>
          <a:xfrm>
            <a:off x="10431291" y="305567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CD4E2A-9B32-0878-084C-68A9031D1074}"/>
              </a:ext>
            </a:extLst>
          </p:cNvPr>
          <p:cNvSpPr txBox="1"/>
          <p:nvPr/>
        </p:nvSpPr>
        <p:spPr>
          <a:xfrm>
            <a:off x="10569266" y="2059938"/>
            <a:ext cx="146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 Canal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CD616EB-0190-64D1-106B-2E44C13F84EE}"/>
              </a:ext>
            </a:extLst>
          </p:cNvPr>
          <p:cNvSpPr/>
          <p:nvPr/>
        </p:nvSpPr>
        <p:spPr>
          <a:xfrm rot="3499146">
            <a:off x="10321715" y="2333909"/>
            <a:ext cx="104576" cy="7682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466EAE-6C86-BDDB-7706-D739634D6238}"/>
              </a:ext>
            </a:extLst>
          </p:cNvPr>
          <p:cNvSpPr/>
          <p:nvPr/>
        </p:nvSpPr>
        <p:spPr>
          <a:xfrm>
            <a:off x="2632370" y="2250990"/>
            <a:ext cx="277485" cy="26204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134A4E8-122C-C97F-A5AF-63B786A91D03}"/>
              </a:ext>
            </a:extLst>
          </p:cNvPr>
          <p:cNvCxnSpPr>
            <a:cxnSpLocks/>
          </p:cNvCxnSpPr>
          <p:nvPr/>
        </p:nvCxnSpPr>
        <p:spPr>
          <a:xfrm flipH="1">
            <a:off x="4544866" y="3104901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0A7A736-F151-03EF-4AC7-19B1F7569C9D}"/>
              </a:ext>
            </a:extLst>
          </p:cNvPr>
          <p:cNvCxnSpPr>
            <a:cxnSpLocks/>
          </p:cNvCxnSpPr>
          <p:nvPr/>
        </p:nvCxnSpPr>
        <p:spPr>
          <a:xfrm>
            <a:off x="4345599" y="3097557"/>
            <a:ext cx="1406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9C117E1-47BC-A9A9-DAAA-E24CCAA645D6}"/>
              </a:ext>
            </a:extLst>
          </p:cNvPr>
          <p:cNvSpPr txBox="1"/>
          <p:nvPr/>
        </p:nvSpPr>
        <p:spPr>
          <a:xfrm>
            <a:off x="4980266" y="4197960"/>
            <a:ext cx="2169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Cardiac Cone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B557E5-84DE-360A-E369-BD699E5BFA57}"/>
              </a:ext>
            </a:extLst>
          </p:cNvPr>
          <p:cNvSpPr txBox="1"/>
          <p:nvPr/>
        </p:nvSpPr>
        <p:spPr>
          <a:xfrm>
            <a:off x="7352488" y="4197960"/>
            <a:ext cx="1981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Linear Heart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D65EACE-D855-90FB-D193-A7BF8E890BD5}"/>
              </a:ext>
            </a:extLst>
          </p:cNvPr>
          <p:cNvSpPr txBox="1"/>
          <p:nvPr/>
        </p:nvSpPr>
        <p:spPr>
          <a:xfrm>
            <a:off x="9424147" y="4428792"/>
            <a:ext cx="2640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Two Chambered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327142F-E593-B2DF-A74D-228E6C0D1A9A}"/>
              </a:ext>
            </a:extLst>
          </p:cNvPr>
          <p:cNvSpPr txBox="1"/>
          <p:nvPr/>
        </p:nvSpPr>
        <p:spPr>
          <a:xfrm>
            <a:off x="1097800" y="3541384"/>
            <a:ext cx="5937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Heart Cell Populations Move to the Middle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4718E9-6D56-B1F0-EEB8-5E6477BD78AE}"/>
              </a:ext>
            </a:extLst>
          </p:cNvPr>
          <p:cNvSpPr txBox="1"/>
          <p:nvPr/>
        </p:nvSpPr>
        <p:spPr>
          <a:xfrm>
            <a:off x="5331586" y="1634297"/>
            <a:ext cx="13404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21 somites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BE936A-459B-7828-5A6F-63BA519CEAAF}"/>
              </a:ext>
            </a:extLst>
          </p:cNvPr>
          <p:cNvSpPr txBox="1"/>
          <p:nvPr/>
        </p:nvSpPr>
        <p:spPr>
          <a:xfrm>
            <a:off x="786509" y="1415439"/>
            <a:ext cx="134043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14 somites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C9630A-580D-6E41-89C9-24132FED7E5D}"/>
              </a:ext>
            </a:extLst>
          </p:cNvPr>
          <p:cNvSpPr txBox="1"/>
          <p:nvPr/>
        </p:nvSpPr>
        <p:spPr>
          <a:xfrm>
            <a:off x="7187716" y="1270935"/>
            <a:ext cx="7697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1 day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B2F5508-7067-439B-1948-96391F54E702}"/>
              </a:ext>
            </a:extLst>
          </p:cNvPr>
          <p:cNvSpPr txBox="1"/>
          <p:nvPr/>
        </p:nvSpPr>
        <p:spPr>
          <a:xfrm>
            <a:off x="9538774" y="1065749"/>
            <a:ext cx="8899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2 days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9B3D554-BBB5-7AAB-3890-2E01DDB1CBB7}"/>
              </a:ext>
            </a:extLst>
          </p:cNvPr>
          <p:cNvSpPr/>
          <p:nvPr/>
        </p:nvSpPr>
        <p:spPr>
          <a:xfrm>
            <a:off x="943528" y="5283678"/>
            <a:ext cx="10691712" cy="612940"/>
          </a:xfrm>
          <a:prstGeom prst="rightArrow">
            <a:avLst/>
          </a:prstGeom>
          <a:solidFill>
            <a:srgbClr val="C00000">
              <a:alpha val="3647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ETOH EXPOSURE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4E20DA4-2AE8-50E3-A70A-D24257CC929D}"/>
              </a:ext>
            </a:extLst>
          </p:cNvPr>
          <p:cNvSpPr txBox="1"/>
          <p:nvPr/>
        </p:nvSpPr>
        <p:spPr>
          <a:xfrm>
            <a:off x="868927" y="4257770"/>
            <a:ext cx="3395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= ATRIUM; V = VENTRICLE</a:t>
            </a:r>
          </a:p>
        </p:txBody>
      </p:sp>
    </p:spTree>
    <p:extLst>
      <p:ext uri="{BB962C8B-B14F-4D97-AF65-F5344CB8AC3E}">
        <p14:creationId xmlns:p14="http://schemas.microsoft.com/office/powerpoint/2010/main" val="3575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9C17-AB12-B50D-798E-B62052F8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ALCOHOL EXPOSURE CAUSES CONGENITAL HEART DEFECTS IN ZEBRAFISH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C8BC85-6519-6C50-56C5-AD7F6F5FC369}"/>
              </a:ext>
            </a:extLst>
          </p:cNvPr>
          <p:cNvGrpSpPr/>
          <p:nvPr/>
        </p:nvGrpSpPr>
        <p:grpSpPr>
          <a:xfrm>
            <a:off x="463833" y="1088144"/>
            <a:ext cx="11260903" cy="4812793"/>
            <a:chOff x="800312" y="1306651"/>
            <a:chExt cx="11260903" cy="481279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203788-D12C-3C30-E3A3-806CE7D848D6}"/>
                </a:ext>
              </a:extLst>
            </p:cNvPr>
            <p:cNvGrpSpPr/>
            <p:nvPr/>
          </p:nvGrpSpPr>
          <p:grpSpPr>
            <a:xfrm>
              <a:off x="1936377" y="1675983"/>
              <a:ext cx="8896730" cy="3945653"/>
              <a:chOff x="2669176" y="1572849"/>
              <a:chExt cx="4670414" cy="2071304"/>
            </a:xfrm>
          </p:grpSpPr>
          <p:pic>
            <p:nvPicPr>
              <p:cNvPr id="3" name="Picture 2" descr="A picture containing lit, light, dark, close&#10;&#10;Description automatically generated">
                <a:extLst>
                  <a:ext uri="{FF2B5EF4-FFF2-40B4-BE49-F238E27FC236}">
                    <a16:creationId xmlns:a16="http://schemas.microsoft.com/office/drawing/2014/main" id="{316F109B-AB50-EF46-2781-4D7302AB6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268286" y="1572849"/>
                <a:ext cx="2071304" cy="2071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" name="Picture 3" descr="A picture containing dark, lit, green, light&#10;&#10;Description automatically generated">
                <a:extLst>
                  <a:ext uri="{FF2B5EF4-FFF2-40B4-BE49-F238E27FC236}">
                    <a16:creationId xmlns:a16="http://schemas.microsoft.com/office/drawing/2014/main" id="{C8DB1A17-0AF3-2B02-6411-E2B48F64B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129580" y="1572849"/>
                <a:ext cx="2071304" cy="2071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C792930-99B1-66CE-E43C-8E1446933E90}"/>
                  </a:ext>
                </a:extLst>
              </p:cNvPr>
              <p:cNvSpPr/>
              <p:nvPr/>
            </p:nvSpPr>
            <p:spPr>
              <a:xfrm rot="16200000">
                <a:off x="1829618" y="2412408"/>
                <a:ext cx="2065154" cy="3860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myl7:nGFP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dirty="0">
                    <a:solidFill>
                      <a:srgbClr val="FF4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ALCAMA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3D097F-6430-1C64-92F1-64D10A3192CC}"/>
                  </a:ext>
                </a:extLst>
              </p:cNvPr>
              <p:cNvSpPr txBox="1"/>
              <p:nvPr/>
            </p:nvSpPr>
            <p:spPr>
              <a:xfrm>
                <a:off x="4721046" y="1572849"/>
                <a:ext cx="503007" cy="214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days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C4C7EC-8E87-F206-5766-C8CFDE8C108E}"/>
                  </a:ext>
                </a:extLst>
              </p:cNvPr>
              <p:cNvSpPr txBox="1"/>
              <p:nvPr/>
            </p:nvSpPr>
            <p:spPr>
              <a:xfrm>
                <a:off x="6828366" y="1572849"/>
                <a:ext cx="503007" cy="214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days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FB33B1-3D74-53A2-C3C8-C2EDDE0C0D54}"/>
                </a:ext>
              </a:extLst>
            </p:cNvPr>
            <p:cNvSpPr txBox="1"/>
            <p:nvPr/>
          </p:nvSpPr>
          <p:spPr>
            <a:xfrm>
              <a:off x="800312" y="5750112"/>
              <a:ext cx="112609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 = HEART CELL NUCLEI; </a:t>
              </a:r>
              <a:r>
                <a:rPr lang="en-US" dirty="0">
                  <a:solidFill>
                    <a:srgbClr val="FF4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MAGENTA = HEART CELL MEMBRANES;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 = ATRIUM; V = VENTRICLE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28188F-C17D-1B1B-6178-A931D9B36374}"/>
                </a:ext>
              </a:extLst>
            </p:cNvPr>
            <p:cNvSpPr txBox="1"/>
            <p:nvPr/>
          </p:nvSpPr>
          <p:spPr>
            <a:xfrm>
              <a:off x="3887889" y="1306651"/>
              <a:ext cx="19000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NO ALCOHOL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EF5973-0EB9-3970-0CE0-4D84A6D3E94A}"/>
                </a:ext>
              </a:extLst>
            </p:cNvPr>
            <p:cNvSpPr txBox="1"/>
            <p:nvPr/>
          </p:nvSpPr>
          <p:spPr>
            <a:xfrm>
              <a:off x="8024567" y="1306651"/>
              <a:ext cx="16033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+ALCOHOL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9107C7B-79AF-C560-1CE7-FE8916A3474C}"/>
              </a:ext>
            </a:extLst>
          </p:cNvPr>
          <p:cNvSpPr txBox="1"/>
          <p:nvPr/>
        </p:nvSpPr>
        <p:spPr>
          <a:xfrm>
            <a:off x="3614376" y="266086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B69407-79C8-6780-2BBB-17BFD662F6A7}"/>
              </a:ext>
            </a:extLst>
          </p:cNvPr>
          <p:cNvSpPr txBox="1"/>
          <p:nvPr/>
        </p:nvSpPr>
        <p:spPr>
          <a:xfrm>
            <a:off x="7545645" y="242823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DA583-5EFA-71F6-773A-6B2CA0EF94E9}"/>
              </a:ext>
            </a:extLst>
          </p:cNvPr>
          <p:cNvSpPr txBox="1"/>
          <p:nvPr/>
        </p:nvSpPr>
        <p:spPr>
          <a:xfrm>
            <a:off x="8559705" y="236545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450C5-41B7-FBC2-A6C3-F382B6C8A89C}"/>
              </a:ext>
            </a:extLst>
          </p:cNvPr>
          <p:cNvSpPr txBox="1"/>
          <p:nvPr/>
        </p:nvSpPr>
        <p:spPr>
          <a:xfrm>
            <a:off x="8355161" y="3884292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3A49E6-7DB7-7FC5-009F-EE46C9A085EB}"/>
              </a:ext>
            </a:extLst>
          </p:cNvPr>
          <p:cNvSpPr txBox="1"/>
          <p:nvPr/>
        </p:nvSpPr>
        <p:spPr>
          <a:xfrm>
            <a:off x="4853860" y="356293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11642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7560-CAA0-BB47-8284-7EB31F9F68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738" y="399509"/>
            <a:ext cx="11566525" cy="628650"/>
          </a:xfrm>
        </p:spPr>
        <p:txBody>
          <a:bodyPr>
            <a:noAutofit/>
          </a:bodyPr>
          <a:lstStyle/>
          <a:p>
            <a:pPr algn="ctr"/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WHY DOES ALCOHOL CAUSE CONGENITAL HEART DEFECTS?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EDA3F-AAE1-5199-41C1-3A766C6D9741}"/>
              </a:ext>
            </a:extLst>
          </p:cNvPr>
          <p:cNvGrpSpPr/>
          <p:nvPr/>
        </p:nvGrpSpPr>
        <p:grpSpPr>
          <a:xfrm>
            <a:off x="325833" y="1665525"/>
            <a:ext cx="11404564" cy="3027497"/>
            <a:chOff x="1922296" y="1477267"/>
            <a:chExt cx="7970956" cy="211599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9A737E4-9182-F5DB-003A-ED6711BFBDC7}"/>
                </a:ext>
              </a:extLst>
            </p:cNvPr>
            <p:cNvSpPr txBox="1"/>
            <p:nvPr/>
          </p:nvSpPr>
          <p:spPr>
            <a:xfrm rot="16200000">
              <a:off x="1021950" y="2413263"/>
              <a:ext cx="2080339" cy="2796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myl7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8FC7D1-EE97-578D-34A4-187F417A3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294" r="13679"/>
            <a:stretch/>
          </p:blipFill>
          <p:spPr>
            <a:xfrm>
              <a:off x="2322802" y="1512327"/>
              <a:ext cx="1540451" cy="20809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BDEBE5-859A-391E-CD19-36E759B32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88" r="16287"/>
            <a:stretch/>
          </p:blipFill>
          <p:spPr>
            <a:xfrm>
              <a:off x="3935645" y="1512327"/>
              <a:ext cx="1532098" cy="20809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299D61-A738-E1B3-4359-756C83B2F0DB}"/>
                </a:ext>
              </a:extLst>
            </p:cNvPr>
            <p:cNvSpPr/>
            <p:nvPr/>
          </p:nvSpPr>
          <p:spPr>
            <a:xfrm>
              <a:off x="4941307" y="1477267"/>
              <a:ext cx="507757" cy="279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22ss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3B5029-6BDA-C505-67AD-AC56844BC196}"/>
                </a:ext>
              </a:extLst>
            </p:cNvPr>
            <p:cNvSpPr/>
            <p:nvPr/>
          </p:nvSpPr>
          <p:spPr>
            <a:xfrm>
              <a:off x="3336210" y="1477267"/>
              <a:ext cx="507757" cy="279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22ss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4CEA5B-29AE-488A-A487-3AED1FDA51D5}"/>
                </a:ext>
              </a:extLst>
            </p:cNvPr>
            <p:cNvCxnSpPr>
              <a:cxnSpLocks/>
            </p:cNvCxnSpPr>
            <p:nvPr/>
          </p:nvCxnSpPr>
          <p:spPr>
            <a:xfrm>
              <a:off x="4576644" y="3523707"/>
              <a:ext cx="8228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F3E771-6D83-0B6C-14A3-6D7D7D40A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859"/>
            <a:stretch/>
          </p:blipFill>
          <p:spPr>
            <a:xfrm rot="10800000">
              <a:off x="6693886" y="1515546"/>
              <a:ext cx="1540448" cy="20777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23FD97-68D6-2294-366D-04C1EE815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691" r="10714"/>
            <a:stretch/>
          </p:blipFill>
          <p:spPr>
            <a:xfrm rot="10800000">
              <a:off x="8353748" y="1515546"/>
              <a:ext cx="1529094" cy="20777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4C0B55-8512-6E4B-02B6-79AB37ABA609}"/>
                </a:ext>
              </a:extLst>
            </p:cNvPr>
            <p:cNvSpPr/>
            <p:nvPr/>
          </p:nvSpPr>
          <p:spPr>
            <a:xfrm>
              <a:off x="9326114" y="1484581"/>
              <a:ext cx="567138" cy="279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 day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24ED43-95AF-E4D0-AEBD-85678B0FDEB2}"/>
                </a:ext>
              </a:extLst>
            </p:cNvPr>
            <p:cNvSpPr/>
            <p:nvPr/>
          </p:nvSpPr>
          <p:spPr>
            <a:xfrm>
              <a:off x="7658926" y="1484581"/>
              <a:ext cx="567138" cy="2796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 day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009A03D-80D4-8647-EEF5-9F161BCBC3A3}"/>
                </a:ext>
              </a:extLst>
            </p:cNvPr>
            <p:cNvCxnSpPr>
              <a:cxnSpLocks/>
            </p:cNvCxnSpPr>
            <p:nvPr/>
          </p:nvCxnSpPr>
          <p:spPr>
            <a:xfrm>
              <a:off x="9346775" y="3547920"/>
              <a:ext cx="47851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riangle 20">
              <a:extLst>
                <a:ext uri="{FF2B5EF4-FFF2-40B4-BE49-F238E27FC236}">
                  <a16:creationId xmlns:a16="http://schemas.microsoft.com/office/drawing/2014/main" id="{E8854CDD-E07E-2D2B-F7D1-BF12F3E00B1B}"/>
                </a:ext>
              </a:extLst>
            </p:cNvPr>
            <p:cNvSpPr/>
            <p:nvPr/>
          </p:nvSpPr>
          <p:spPr>
            <a:xfrm rot="9712007">
              <a:off x="8848983" y="1867986"/>
              <a:ext cx="186263" cy="18794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3628FAC1-9034-5526-2E52-0FC4AB7DF9DF}"/>
                </a:ext>
              </a:extLst>
            </p:cNvPr>
            <p:cNvSpPr/>
            <p:nvPr/>
          </p:nvSpPr>
          <p:spPr>
            <a:xfrm rot="19791507">
              <a:off x="9314492" y="3074683"/>
              <a:ext cx="186263" cy="18794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A49B95-10B3-76BD-AB45-DCF08E26CC2D}"/>
                </a:ext>
              </a:extLst>
            </p:cNvPr>
            <p:cNvSpPr txBox="1"/>
            <p:nvPr/>
          </p:nvSpPr>
          <p:spPr>
            <a:xfrm rot="16200000">
              <a:off x="5370940" y="2412964"/>
              <a:ext cx="2080939" cy="2796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myl7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A341D86-B495-4D80-11E4-B739415D574D}"/>
              </a:ext>
            </a:extLst>
          </p:cNvPr>
          <p:cNvSpPr txBox="1"/>
          <p:nvPr/>
        </p:nvSpPr>
        <p:spPr>
          <a:xfrm>
            <a:off x="1110909" y="1290497"/>
            <a:ext cx="190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ALCOHOL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14E152-5629-CD0E-6316-91D81868F579}"/>
              </a:ext>
            </a:extLst>
          </p:cNvPr>
          <p:cNvSpPr txBox="1"/>
          <p:nvPr/>
        </p:nvSpPr>
        <p:spPr>
          <a:xfrm>
            <a:off x="3465741" y="1290497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+ALCOHOL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904D07-4F41-2ADE-C42E-EDED2E6495A2}"/>
              </a:ext>
            </a:extLst>
          </p:cNvPr>
          <p:cNvSpPr txBox="1"/>
          <p:nvPr/>
        </p:nvSpPr>
        <p:spPr>
          <a:xfrm>
            <a:off x="7381526" y="1295964"/>
            <a:ext cx="190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ALCOHOL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D2F0B5-8814-88AC-8F60-6A8DA3299813}"/>
              </a:ext>
            </a:extLst>
          </p:cNvPr>
          <p:cNvSpPr txBox="1"/>
          <p:nvPr/>
        </p:nvSpPr>
        <p:spPr>
          <a:xfrm>
            <a:off x="9736358" y="1295964"/>
            <a:ext cx="1603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+ALCOHOL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C7A86E-3E84-B934-1B76-D81D6D4A3C29}"/>
              </a:ext>
            </a:extLst>
          </p:cNvPr>
          <p:cNvSpPr txBox="1"/>
          <p:nvPr/>
        </p:nvSpPr>
        <p:spPr>
          <a:xfrm>
            <a:off x="1686023" y="4743185"/>
            <a:ext cx="293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= HEART CELLS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1B57F6-89A4-2FF6-5DB7-7588003E39D8}"/>
              </a:ext>
            </a:extLst>
          </p:cNvPr>
          <p:cNvSpPr txBox="1"/>
          <p:nvPr/>
        </p:nvSpPr>
        <p:spPr>
          <a:xfrm>
            <a:off x="8056619" y="4743185"/>
            <a:ext cx="2939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PURPLE = HEART CELLS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FA49E-7699-0185-E0BC-FCE9B47591E5}"/>
              </a:ext>
            </a:extLst>
          </p:cNvPr>
          <p:cNvSpPr txBox="1"/>
          <p:nvPr/>
        </p:nvSpPr>
        <p:spPr>
          <a:xfrm>
            <a:off x="1871816" y="5041277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CARDIAC CONE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BE6F8D-244E-4387-9F40-B488DFF01824}"/>
              </a:ext>
            </a:extLst>
          </p:cNvPr>
          <p:cNvSpPr txBox="1"/>
          <p:nvPr/>
        </p:nvSpPr>
        <p:spPr>
          <a:xfrm>
            <a:off x="7751864" y="5041277"/>
            <a:ext cx="3400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LINEAR HEART TUBE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50FDC7B-7DD2-8807-FB67-7454A4AC4DD5}"/>
              </a:ext>
            </a:extLst>
          </p:cNvPr>
          <p:cNvSpPr txBox="1"/>
          <p:nvPr/>
        </p:nvSpPr>
        <p:spPr>
          <a:xfrm>
            <a:off x="398636" y="5791127"/>
            <a:ext cx="11480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Alcohol prevents normal migration of cardiac cells to the midline of the animal, disrupting downstream heart formation. Potential genes and pathways responsible include: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PDGFRA, PI3K, and RAC1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4106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49A52B8-53F0-4A5F-B35E-E05584E68C8F}">
  <we:reference id="wa200006038" version="1.0.0.3" store="en-US" storeType="OMEX"/>
  <we:alternateReferences>
    <we:reference id="wa200006038" version="1.0.0.3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5440109FF6184292D956233FA6017E" ma:contentTypeVersion="18" ma:contentTypeDescription="Create a new document." ma:contentTypeScope="" ma:versionID="1cc1fa52eae64bd692a0da0a7a47334e">
  <xsd:schema xmlns:xsd="http://www.w3.org/2001/XMLSchema" xmlns:xs="http://www.w3.org/2001/XMLSchema" xmlns:p="http://schemas.microsoft.com/office/2006/metadata/properties" xmlns:ns2="7c0f6ace-c257-4e1d-afdb-636de08a1dcf" xmlns:ns3="3569d177-5f31-4688-8ed8-3c0d04f479d4" targetNamespace="http://schemas.microsoft.com/office/2006/metadata/properties" ma:root="true" ma:fieldsID="9344e70444583bb56275206cf9b7f309" ns2:_="" ns3:_="">
    <xsd:import namespace="7c0f6ace-c257-4e1d-afdb-636de08a1dcf"/>
    <xsd:import namespace="3569d177-5f31-4688-8ed8-3c0d04f479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f6ace-c257-4e1d-afdb-636de08a1d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448f2e-20cf-4d5f-8d16-3983062be9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69d177-5f31-4688-8ed8-3c0d04f479d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d09ba79-f9a1-4169-a149-f3ba9184550b}" ma:internalName="TaxCatchAll" ma:showField="CatchAllData" ma:web="3569d177-5f31-4688-8ed8-3c0d04f479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7AEE6B-7830-4E4A-9D87-9169081AF6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F9D88E-73FC-4B53-AE93-94069E1BDF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0f6ace-c257-4e1d-afdb-636de08a1dcf"/>
    <ds:schemaRef ds:uri="3569d177-5f31-4688-8ed8-3c0d04f479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18856</TotalTime>
  <Words>1263</Words>
  <Application>Microsoft Office PowerPoint</Application>
  <PresentationFormat>Widescreen</PresentationFormat>
  <Paragraphs>292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Calibri Light</vt:lpstr>
      <vt:lpstr>Wingdings</vt:lpstr>
      <vt:lpstr>Office Theme</vt:lpstr>
      <vt:lpstr>PowerPoint Presentation</vt:lpstr>
      <vt:lpstr>PERSONAL INTRODUCTION</vt:lpstr>
      <vt:lpstr>THE DEVELOPING HEART IS VULNERABLE TO ALCOHOL</vt:lpstr>
      <vt:lpstr>QUESTIONS ADDRESSED BY MY ONGOING RESEARCH</vt:lpstr>
      <vt:lpstr>ZEBRAFISH AS A MODEL FOR EMBRYONIC ALCOHOL EXPOSURE</vt:lpstr>
      <vt:lpstr>ZEBRAFISH RECAPITULATE KEY FEATURES OF FASDs</vt:lpstr>
      <vt:lpstr>HEART DEVELOPMENT IN THE ZEBRAFISH: SIMILAR TO HUMANS </vt:lpstr>
      <vt:lpstr>ALCOHOL EXPOSURE CAUSES CONGENITAL HEART DEFECTS IN ZEBRAFISH</vt:lpstr>
      <vt:lpstr>  WHY DOES ALCOHOL CAUSE CONGENITAL HEART DEFECTS?  </vt:lpstr>
      <vt:lpstr>DO FASDs INCREASE THE RISK FOR ADULT CARDIOVASCULAR DISEASES? </vt:lpstr>
      <vt:lpstr>ADULT FASD ZEBRAFISH HEARTS DEVELOP CARDIOMYOPATHY</vt:lpstr>
      <vt:lpstr>PowerPoint Presentation</vt:lpstr>
      <vt:lpstr>ECHOCARDIOGRAPHY IN A ZEBRAFISH</vt:lpstr>
      <vt:lpstr>ULTRASOUND REVEALS PROBLEMS WITH FASD HEART FUNCTION</vt:lpstr>
      <vt:lpstr>DO FASD HEARTS EXPRESS THEIR GENES DIFFERENTLY?</vt:lpstr>
      <vt:lpstr>PowerPoint Presentation</vt:lpstr>
      <vt:lpstr>DO HUMAN FASD PATIENTS HAVE MORE CARDIOVASCULAR DISEASES?</vt:lpstr>
      <vt:lpstr>FASD PATIENTS ARE AT INCREASED RISK FOR CARDIOVASCULAR DISEASES</vt:lpstr>
      <vt:lpstr>PowerPoint Presentation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Olivia Weeks</dc:creator>
  <cp:lastModifiedBy>Chris Melfi</cp:lastModifiedBy>
  <cp:revision>83</cp:revision>
  <dcterms:created xsi:type="dcterms:W3CDTF">2024-08-29T16:55:27Z</dcterms:created>
  <dcterms:modified xsi:type="dcterms:W3CDTF">2024-09-15T14:15:51Z</dcterms:modified>
</cp:coreProperties>
</file>